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omments/modernComment_114_333C1959.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3" r:id="rId5"/>
    <p:sldId id="257" r:id="rId6"/>
    <p:sldId id="258" r:id="rId7"/>
    <p:sldId id="260" r:id="rId8"/>
    <p:sldId id="261" r:id="rId9"/>
    <p:sldId id="275" r:id="rId10"/>
    <p:sldId id="264" r:id="rId11"/>
    <p:sldId id="276" r:id="rId12"/>
    <p:sldId id="265" r:id="rId13"/>
    <p:sldId id="272" r:id="rId14"/>
    <p:sldId id="273" r:id="rId15"/>
    <p:sldId id="259" r:id="rId16"/>
    <p:sldId id="268" r:id="rId17"/>
    <p:sldId id="269" r:id="rId18"/>
    <p:sldId id="270" r:id="rId19"/>
    <p:sldId id="271" r:id="rId20"/>
    <p:sldId id="274" r:id="rId21"/>
    <p:sldId id="277" r:id="rId22"/>
    <p:sldId id="278" r:id="rId23"/>
    <p:sldId id="279" r:id="rId24"/>
    <p:sldId id="280" r:id="rId25"/>
    <p:sldId id="281"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28F4CE-45E8-D573-17AF-D1F7C9651702}" name="Sadik Bhattarai" initials="SB" userId="86df55cf3dc6361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E102A-DE5F-4CFB-BDD6-A8BD40E70005}" v="1360" dt="2023-07-12T08:38:52.303"/>
    <p1510:client id="{457EA60E-05FB-4A61-A07C-0FEB6A3D0417}" v="254" dt="2023-07-19T01:46:39.991"/>
    <p1510:client id="{AA0FA9AA-62AE-4314-8C13-D934652567E9}" v="2845" dt="2023-06-30T10:42:06.735"/>
    <p1510:client id="{ECA9DCE0-FBE1-4FB1-B03A-D9EC6B1C350B}" v="341" dt="2023-07-28T23:44:27.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omments/modernComment_114_333C1959.xml><?xml version="1.0" encoding="utf-8"?>
<p188:cmLst xmlns:a="http://schemas.openxmlformats.org/drawingml/2006/main" xmlns:r="http://schemas.openxmlformats.org/officeDocument/2006/relationships" xmlns:p188="http://schemas.microsoft.com/office/powerpoint/2018/8/main">
  <p188:cm id="{B008FC8D-CF12-449A-8BFC-56C4070DAE78}" authorId="{F428F4CE-45E8-D573-17AF-D1F7C9651702}" created="2023-07-19T01:46:39.991">
    <ac:deMkLst xmlns:ac="http://schemas.microsoft.com/office/drawing/2013/main/command">
      <pc:docMk xmlns:pc="http://schemas.microsoft.com/office/powerpoint/2013/main/command"/>
      <pc:sldMk xmlns:pc="http://schemas.microsoft.com/office/powerpoint/2013/main/command" cId="859576665" sldId="276"/>
      <ac:picMk id="9" creationId="{9B6C9B6E-AD3B-65B8-2067-1FA33975824B}"/>
    </ac:deMkLst>
    <p188:txBody>
      <a:bodyPr/>
      <a:lstStyle/>
      <a:p>
        <a:r>
          <a:rPr lang="en-US"/>
          <a:t>From Antimicrobial to Anticancer Peptides: The Transformation of Peptides</a:t>
        </a:r>
      </a:p>
    </p188:txBody>
  </p188:cm>
</p188: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74443-EA8C-46EE-B451-403BF7DBF7E7}" type="doc">
      <dgm:prSet loTypeId="urn:microsoft.com/office/officeart/2005/8/layout/arrow5" loCatId="relationship" qsTypeId="urn:microsoft.com/office/officeart/2005/8/quickstyle/simple5" qsCatId="simple" csTypeId="urn:microsoft.com/office/officeart/2005/8/colors/accent3_2" csCatId="accent3"/>
      <dgm:spPr/>
      <dgm:t>
        <a:bodyPr/>
        <a:lstStyle/>
        <a:p>
          <a:endParaRPr lang="en-US"/>
        </a:p>
      </dgm:t>
    </dgm:pt>
    <dgm:pt modelId="{FCD13563-E261-4C85-8D7D-6646E60CE2CB}">
      <dgm:prSet/>
      <dgm:spPr/>
      <dgm:t>
        <a:bodyPr/>
        <a:lstStyle/>
        <a:p>
          <a:r>
            <a:rPr lang="en-US"/>
            <a:t>variant of Generative Adversarial Networks (GANs)</a:t>
          </a:r>
        </a:p>
      </dgm:t>
    </dgm:pt>
    <dgm:pt modelId="{0B5C3729-3CA2-48C9-9897-41982D326341}" type="parTrans" cxnId="{5ABF56A2-2BDD-49FF-9DC4-E6AEA3DC83DC}">
      <dgm:prSet/>
      <dgm:spPr/>
      <dgm:t>
        <a:bodyPr/>
        <a:lstStyle/>
        <a:p>
          <a:endParaRPr lang="en-US"/>
        </a:p>
      </dgm:t>
    </dgm:pt>
    <dgm:pt modelId="{9A1645DD-48C4-44A1-A1DB-9260581AC521}" type="sibTrans" cxnId="{5ABF56A2-2BDD-49FF-9DC4-E6AEA3DC83DC}">
      <dgm:prSet/>
      <dgm:spPr/>
      <dgm:t>
        <a:bodyPr/>
        <a:lstStyle/>
        <a:p>
          <a:endParaRPr lang="en-US"/>
        </a:p>
      </dgm:t>
    </dgm:pt>
    <dgm:pt modelId="{A0492965-D4F2-4293-AEA6-FCE50B3D82DF}">
      <dgm:prSet/>
      <dgm:spPr/>
      <dgm:t>
        <a:bodyPr/>
        <a:lstStyle/>
        <a:p>
          <a:r>
            <a:rPr lang="en-US"/>
            <a:t>introduces a different loss function based on the Wasserstein distance instead of the traditional Jensen-Shannon divergence.</a:t>
          </a:r>
        </a:p>
      </dgm:t>
    </dgm:pt>
    <dgm:pt modelId="{1BA44C77-ECAB-476C-BA96-04BE2EB05AC2}" type="parTrans" cxnId="{67D445DA-E9D1-49CD-9F2E-4009EF2D9FD3}">
      <dgm:prSet/>
      <dgm:spPr/>
      <dgm:t>
        <a:bodyPr/>
        <a:lstStyle/>
        <a:p>
          <a:endParaRPr lang="en-US"/>
        </a:p>
      </dgm:t>
    </dgm:pt>
    <dgm:pt modelId="{4E8CA297-DA64-45C4-83A8-14E3E44A557B}" type="sibTrans" cxnId="{67D445DA-E9D1-49CD-9F2E-4009EF2D9FD3}">
      <dgm:prSet/>
      <dgm:spPr/>
      <dgm:t>
        <a:bodyPr/>
        <a:lstStyle/>
        <a:p>
          <a:endParaRPr lang="en-US"/>
        </a:p>
      </dgm:t>
    </dgm:pt>
    <dgm:pt modelId="{73980E62-19AD-4F24-AA65-BFBE969B32D0}">
      <dgm:prSet/>
      <dgm:spPr/>
      <dgm:t>
        <a:bodyPr/>
        <a:lstStyle/>
        <a:p>
          <a:r>
            <a:rPr lang="en-US"/>
            <a:t>WGANs aim to address some of the challenges faced by traditional GANs, such as mode collapse and training instability.</a:t>
          </a:r>
        </a:p>
      </dgm:t>
    </dgm:pt>
    <dgm:pt modelId="{4BCBF838-A626-45BB-8C87-C7E3F48C7BA6}" type="parTrans" cxnId="{EFDCF019-AFB4-4980-A25A-2DE24E9A9EA9}">
      <dgm:prSet/>
      <dgm:spPr/>
      <dgm:t>
        <a:bodyPr/>
        <a:lstStyle/>
        <a:p>
          <a:endParaRPr lang="en-US"/>
        </a:p>
      </dgm:t>
    </dgm:pt>
    <dgm:pt modelId="{3466D238-29B6-4558-A472-9E9A3D41B2BD}" type="sibTrans" cxnId="{EFDCF019-AFB4-4980-A25A-2DE24E9A9EA9}">
      <dgm:prSet/>
      <dgm:spPr/>
      <dgm:t>
        <a:bodyPr/>
        <a:lstStyle/>
        <a:p>
          <a:endParaRPr lang="en-US"/>
        </a:p>
      </dgm:t>
    </dgm:pt>
    <dgm:pt modelId="{B66D9B1E-EEC4-4788-B160-8FA96A6AC68A}" type="pres">
      <dgm:prSet presAssocID="{24E74443-EA8C-46EE-B451-403BF7DBF7E7}" presName="diagram" presStyleCnt="0">
        <dgm:presLayoutVars>
          <dgm:dir/>
          <dgm:resizeHandles val="exact"/>
        </dgm:presLayoutVars>
      </dgm:prSet>
      <dgm:spPr/>
    </dgm:pt>
    <dgm:pt modelId="{8B6E6152-1BDD-49B1-B7F8-B8F2F1BE79F5}" type="pres">
      <dgm:prSet presAssocID="{FCD13563-E261-4C85-8D7D-6646E60CE2CB}" presName="arrow" presStyleLbl="node1" presStyleIdx="0" presStyleCnt="3">
        <dgm:presLayoutVars>
          <dgm:bulletEnabled val="1"/>
        </dgm:presLayoutVars>
      </dgm:prSet>
      <dgm:spPr/>
    </dgm:pt>
    <dgm:pt modelId="{A136F7C1-8362-4FF1-BF4C-314EF1902FE2}" type="pres">
      <dgm:prSet presAssocID="{A0492965-D4F2-4293-AEA6-FCE50B3D82DF}" presName="arrow" presStyleLbl="node1" presStyleIdx="1" presStyleCnt="3">
        <dgm:presLayoutVars>
          <dgm:bulletEnabled val="1"/>
        </dgm:presLayoutVars>
      </dgm:prSet>
      <dgm:spPr/>
    </dgm:pt>
    <dgm:pt modelId="{38C7FACB-63AF-4FD1-8064-D533C976FEBF}" type="pres">
      <dgm:prSet presAssocID="{73980E62-19AD-4F24-AA65-BFBE969B32D0}" presName="arrow" presStyleLbl="node1" presStyleIdx="2" presStyleCnt="3">
        <dgm:presLayoutVars>
          <dgm:bulletEnabled val="1"/>
        </dgm:presLayoutVars>
      </dgm:prSet>
      <dgm:spPr/>
    </dgm:pt>
  </dgm:ptLst>
  <dgm:cxnLst>
    <dgm:cxn modelId="{F6A3B109-FF2A-413F-9702-7D5DFE20E27A}" type="presOf" srcId="{24E74443-EA8C-46EE-B451-403BF7DBF7E7}" destId="{B66D9B1E-EEC4-4788-B160-8FA96A6AC68A}" srcOrd="0" destOrd="0" presId="urn:microsoft.com/office/officeart/2005/8/layout/arrow5"/>
    <dgm:cxn modelId="{90038516-8938-472E-ADBB-15F915CF8114}" type="presOf" srcId="{73980E62-19AD-4F24-AA65-BFBE969B32D0}" destId="{38C7FACB-63AF-4FD1-8064-D533C976FEBF}" srcOrd="0" destOrd="0" presId="urn:microsoft.com/office/officeart/2005/8/layout/arrow5"/>
    <dgm:cxn modelId="{EFDCF019-AFB4-4980-A25A-2DE24E9A9EA9}" srcId="{24E74443-EA8C-46EE-B451-403BF7DBF7E7}" destId="{73980E62-19AD-4F24-AA65-BFBE969B32D0}" srcOrd="2" destOrd="0" parTransId="{4BCBF838-A626-45BB-8C87-C7E3F48C7BA6}" sibTransId="{3466D238-29B6-4558-A472-9E9A3D41B2BD}"/>
    <dgm:cxn modelId="{19B3BE46-6746-4ACB-B945-FEBA0C0B0966}" type="presOf" srcId="{FCD13563-E261-4C85-8D7D-6646E60CE2CB}" destId="{8B6E6152-1BDD-49B1-B7F8-B8F2F1BE79F5}" srcOrd="0" destOrd="0" presId="urn:microsoft.com/office/officeart/2005/8/layout/arrow5"/>
    <dgm:cxn modelId="{91FCEE53-A346-43A3-8ACD-69418A93207C}" type="presOf" srcId="{A0492965-D4F2-4293-AEA6-FCE50B3D82DF}" destId="{A136F7C1-8362-4FF1-BF4C-314EF1902FE2}" srcOrd="0" destOrd="0" presId="urn:microsoft.com/office/officeart/2005/8/layout/arrow5"/>
    <dgm:cxn modelId="{5ABF56A2-2BDD-49FF-9DC4-E6AEA3DC83DC}" srcId="{24E74443-EA8C-46EE-B451-403BF7DBF7E7}" destId="{FCD13563-E261-4C85-8D7D-6646E60CE2CB}" srcOrd="0" destOrd="0" parTransId="{0B5C3729-3CA2-48C9-9897-41982D326341}" sibTransId="{9A1645DD-48C4-44A1-A1DB-9260581AC521}"/>
    <dgm:cxn modelId="{67D445DA-E9D1-49CD-9F2E-4009EF2D9FD3}" srcId="{24E74443-EA8C-46EE-B451-403BF7DBF7E7}" destId="{A0492965-D4F2-4293-AEA6-FCE50B3D82DF}" srcOrd="1" destOrd="0" parTransId="{1BA44C77-ECAB-476C-BA96-04BE2EB05AC2}" sibTransId="{4E8CA297-DA64-45C4-83A8-14E3E44A557B}"/>
    <dgm:cxn modelId="{3EFA41E5-62E6-454A-8995-ECA2DB7AFCDA}" type="presParOf" srcId="{B66D9B1E-EEC4-4788-B160-8FA96A6AC68A}" destId="{8B6E6152-1BDD-49B1-B7F8-B8F2F1BE79F5}" srcOrd="0" destOrd="0" presId="urn:microsoft.com/office/officeart/2005/8/layout/arrow5"/>
    <dgm:cxn modelId="{A8FCC363-B0F8-45F3-B7CD-1947DD0EBADA}" type="presParOf" srcId="{B66D9B1E-EEC4-4788-B160-8FA96A6AC68A}" destId="{A136F7C1-8362-4FF1-BF4C-314EF1902FE2}" srcOrd="1" destOrd="0" presId="urn:microsoft.com/office/officeart/2005/8/layout/arrow5"/>
    <dgm:cxn modelId="{310D1106-3371-48F3-BC4E-6F3E546EF8C2}" type="presParOf" srcId="{B66D9B1E-EEC4-4788-B160-8FA96A6AC68A}" destId="{38C7FACB-63AF-4FD1-8064-D533C976FEBF}"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AC509D-8C7F-44B8-9E45-06EB33B5A5B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DBE0689-4A59-452A-B5C3-7D1F774D269B}">
      <dgm:prSet/>
      <dgm:spPr/>
      <dgm:t>
        <a:bodyPr/>
        <a:lstStyle/>
        <a:p>
          <a:r>
            <a:rPr lang="en-US"/>
            <a:t>A Conditional Generative Adversarial Network (cGAN) is an extension of the traditional Generative Adversarial Network (GAN) that incorporates additional conditioning information to generate targeted or specific outputs. </a:t>
          </a:r>
        </a:p>
      </dgm:t>
    </dgm:pt>
    <dgm:pt modelId="{08B32491-618B-47F8-BD3A-A135DCBDD9F9}" type="parTrans" cxnId="{98750D0B-DB7C-405F-B0B1-FCEDA6EE2C6E}">
      <dgm:prSet/>
      <dgm:spPr/>
      <dgm:t>
        <a:bodyPr/>
        <a:lstStyle/>
        <a:p>
          <a:endParaRPr lang="en-US"/>
        </a:p>
      </dgm:t>
    </dgm:pt>
    <dgm:pt modelId="{E2F0CBD6-8C50-46E1-9682-0A9A13502347}" type="sibTrans" cxnId="{98750D0B-DB7C-405F-B0B1-FCEDA6EE2C6E}">
      <dgm:prSet/>
      <dgm:spPr/>
      <dgm:t>
        <a:bodyPr/>
        <a:lstStyle/>
        <a:p>
          <a:endParaRPr lang="en-US"/>
        </a:p>
      </dgm:t>
    </dgm:pt>
    <dgm:pt modelId="{090F461F-BFBC-476B-931B-A5ED7729166B}">
      <dgm:prSet/>
      <dgm:spPr/>
      <dgm:t>
        <a:bodyPr/>
        <a:lstStyle/>
        <a:p>
          <a:r>
            <a:rPr lang="en-US"/>
            <a:t>In a cGAN, both the generator and discriminator receive additional input that provides conditional information, such as class labels, attribute labels, or other types of auxiliary information.</a:t>
          </a:r>
        </a:p>
      </dgm:t>
    </dgm:pt>
    <dgm:pt modelId="{81BF0718-441D-4063-9600-E1E8D0CD766E}" type="parTrans" cxnId="{A9E2FD67-F690-41DB-981C-F7A5DFF4FC0F}">
      <dgm:prSet/>
      <dgm:spPr/>
      <dgm:t>
        <a:bodyPr/>
        <a:lstStyle/>
        <a:p>
          <a:endParaRPr lang="en-US"/>
        </a:p>
      </dgm:t>
    </dgm:pt>
    <dgm:pt modelId="{AFCA193D-BA56-4C84-840C-E0B8D01338C6}" type="sibTrans" cxnId="{A9E2FD67-F690-41DB-981C-F7A5DFF4FC0F}">
      <dgm:prSet/>
      <dgm:spPr/>
      <dgm:t>
        <a:bodyPr/>
        <a:lstStyle/>
        <a:p>
          <a:endParaRPr lang="en-US"/>
        </a:p>
      </dgm:t>
    </dgm:pt>
    <dgm:pt modelId="{C13AD35C-CBEC-4C19-AD1E-236D7322F9DF}">
      <dgm:prSet/>
      <dgm:spPr/>
      <dgm:t>
        <a:bodyPr/>
        <a:lstStyle/>
        <a:p>
          <a:r>
            <a:rPr lang="en-US"/>
            <a:t>This conditioning enables the generator to generate samples based on specific desired characteristics or properties.</a:t>
          </a:r>
        </a:p>
      </dgm:t>
    </dgm:pt>
    <dgm:pt modelId="{AF5DA72A-9814-43DD-85D3-8C68A4C39F88}" type="parTrans" cxnId="{6FCFA501-EB1F-49A1-8946-69107C5DD636}">
      <dgm:prSet/>
      <dgm:spPr/>
      <dgm:t>
        <a:bodyPr/>
        <a:lstStyle/>
        <a:p>
          <a:endParaRPr lang="en-US"/>
        </a:p>
      </dgm:t>
    </dgm:pt>
    <dgm:pt modelId="{29463884-CBEB-4F03-AEAA-66EE41B6DAF8}" type="sibTrans" cxnId="{6FCFA501-EB1F-49A1-8946-69107C5DD636}">
      <dgm:prSet/>
      <dgm:spPr/>
      <dgm:t>
        <a:bodyPr/>
        <a:lstStyle/>
        <a:p>
          <a:endParaRPr lang="en-US"/>
        </a:p>
      </dgm:t>
    </dgm:pt>
    <dgm:pt modelId="{444F02AD-B754-4AD0-8E51-027247789AB0}">
      <dgm:prSet/>
      <dgm:spPr/>
      <dgm:t>
        <a:bodyPr/>
        <a:lstStyle/>
        <a:p>
          <a:r>
            <a:rPr lang="en-US"/>
            <a:t>The key difference between a cGAN and a standard GAN lies in the input structure and how the generator and discriminator networks are trained.</a:t>
          </a:r>
        </a:p>
      </dgm:t>
    </dgm:pt>
    <dgm:pt modelId="{E9740710-7F5F-4FB9-9E3C-603E216CF0E5}" type="parTrans" cxnId="{22557FFB-9069-4B9E-93FA-30C315D9AF54}">
      <dgm:prSet/>
      <dgm:spPr/>
      <dgm:t>
        <a:bodyPr/>
        <a:lstStyle/>
        <a:p>
          <a:endParaRPr lang="en-US"/>
        </a:p>
      </dgm:t>
    </dgm:pt>
    <dgm:pt modelId="{9F43DC82-9A06-4DE7-8A60-036EAFC80C7F}" type="sibTrans" cxnId="{22557FFB-9069-4B9E-93FA-30C315D9AF54}">
      <dgm:prSet/>
      <dgm:spPr/>
      <dgm:t>
        <a:bodyPr/>
        <a:lstStyle/>
        <a:p>
          <a:endParaRPr lang="en-US"/>
        </a:p>
      </dgm:t>
    </dgm:pt>
    <dgm:pt modelId="{9CCB2596-FB3A-46ED-9B28-B26E6DDCABD0}">
      <dgm:prSet/>
      <dgm:spPr/>
      <dgm:t>
        <a:bodyPr/>
        <a:lstStyle/>
        <a:p>
          <a:r>
            <a:rPr lang="en-US"/>
            <a:t>In a standard GAN, the generator takes random noise as input and produces synthetic samples, while the discriminator tries to differentiate between real and generated samples. </a:t>
          </a:r>
        </a:p>
      </dgm:t>
    </dgm:pt>
    <dgm:pt modelId="{C9E79B1E-1948-460A-A571-A67A169EF980}" type="parTrans" cxnId="{D298DA55-1DE7-4260-B190-E32D6F9A61B7}">
      <dgm:prSet/>
      <dgm:spPr/>
      <dgm:t>
        <a:bodyPr/>
        <a:lstStyle/>
        <a:p>
          <a:endParaRPr lang="en-US"/>
        </a:p>
      </dgm:t>
    </dgm:pt>
    <dgm:pt modelId="{24CC937A-BD72-479F-B468-3C65FF02FB83}" type="sibTrans" cxnId="{D298DA55-1DE7-4260-B190-E32D6F9A61B7}">
      <dgm:prSet/>
      <dgm:spPr/>
      <dgm:t>
        <a:bodyPr/>
        <a:lstStyle/>
        <a:p>
          <a:endParaRPr lang="en-US"/>
        </a:p>
      </dgm:t>
    </dgm:pt>
    <dgm:pt modelId="{2D76C0CD-9193-4889-B81E-6AF1240982F2}">
      <dgm:prSet/>
      <dgm:spPr/>
      <dgm:t>
        <a:bodyPr/>
        <a:lstStyle/>
        <a:p>
          <a:r>
            <a:rPr lang="en-US"/>
            <a:t>The objective is to find a Nash equilibrium where the generator can fool the discriminator into classifying generated samples as real.</a:t>
          </a:r>
        </a:p>
      </dgm:t>
    </dgm:pt>
    <dgm:pt modelId="{676E4B16-FDAE-49C3-BC3C-3BE12A2E8DA9}" type="parTrans" cxnId="{C8527BA9-C0DA-4F78-BB92-57DFAF858F39}">
      <dgm:prSet/>
      <dgm:spPr/>
      <dgm:t>
        <a:bodyPr/>
        <a:lstStyle/>
        <a:p>
          <a:endParaRPr lang="en-US"/>
        </a:p>
      </dgm:t>
    </dgm:pt>
    <dgm:pt modelId="{83303D33-AF29-4593-B773-10F733EBC0CC}" type="sibTrans" cxnId="{C8527BA9-C0DA-4F78-BB92-57DFAF858F39}">
      <dgm:prSet/>
      <dgm:spPr/>
      <dgm:t>
        <a:bodyPr/>
        <a:lstStyle/>
        <a:p>
          <a:endParaRPr lang="en-US"/>
        </a:p>
      </dgm:t>
    </dgm:pt>
    <dgm:pt modelId="{2E95DE78-2127-45D7-AEE5-B2D393BE2F8C}">
      <dgm:prSet/>
      <dgm:spPr/>
      <dgm:t>
        <a:bodyPr/>
        <a:lstStyle/>
        <a:p>
          <a:r>
            <a:rPr lang="en-US"/>
            <a:t>In a cGAN, the generator and discriminator networks receive both the random noise input and additional conditional input. </a:t>
          </a:r>
        </a:p>
      </dgm:t>
    </dgm:pt>
    <dgm:pt modelId="{242EBE3F-3ECE-4547-8A8C-1FACD9BB5101}" type="parTrans" cxnId="{1F54F65B-5508-4824-8BC9-D5528C056EE2}">
      <dgm:prSet/>
      <dgm:spPr/>
      <dgm:t>
        <a:bodyPr/>
        <a:lstStyle/>
        <a:p>
          <a:endParaRPr lang="en-US"/>
        </a:p>
      </dgm:t>
    </dgm:pt>
    <dgm:pt modelId="{9E937F19-2245-469A-AEFF-AA9BC4B98598}" type="sibTrans" cxnId="{1F54F65B-5508-4824-8BC9-D5528C056EE2}">
      <dgm:prSet/>
      <dgm:spPr/>
      <dgm:t>
        <a:bodyPr/>
        <a:lstStyle/>
        <a:p>
          <a:endParaRPr lang="en-US"/>
        </a:p>
      </dgm:t>
    </dgm:pt>
    <dgm:pt modelId="{8300C604-382A-4797-8231-24D18476F429}">
      <dgm:prSet/>
      <dgm:spPr/>
      <dgm:t>
        <a:bodyPr/>
        <a:lstStyle/>
        <a:p>
          <a:r>
            <a:rPr lang="en-US"/>
            <a:t>This conditioning input provides extra information about the desired properties of the generated samples.</a:t>
          </a:r>
        </a:p>
      </dgm:t>
    </dgm:pt>
    <dgm:pt modelId="{5606D2BD-77BF-4CE2-9AF6-32C785E7DFC7}" type="parTrans" cxnId="{8C175313-4FB0-4991-BED3-F842ECB1C86B}">
      <dgm:prSet/>
      <dgm:spPr/>
      <dgm:t>
        <a:bodyPr/>
        <a:lstStyle/>
        <a:p>
          <a:endParaRPr lang="en-US"/>
        </a:p>
      </dgm:t>
    </dgm:pt>
    <dgm:pt modelId="{D2C4D276-402D-4A55-8F0A-B508A26B61DB}" type="sibTrans" cxnId="{8C175313-4FB0-4991-BED3-F842ECB1C86B}">
      <dgm:prSet/>
      <dgm:spPr/>
      <dgm:t>
        <a:bodyPr/>
        <a:lstStyle/>
        <a:p>
          <a:endParaRPr lang="en-US"/>
        </a:p>
      </dgm:t>
    </dgm:pt>
    <dgm:pt modelId="{17F92DB7-03F5-4A03-98E1-A784F0ED6938}">
      <dgm:prSet/>
      <dgm:spPr/>
      <dgm:t>
        <a:bodyPr/>
        <a:lstStyle/>
        <a:p>
          <a:r>
            <a:rPr lang="en-US"/>
            <a:t>The training process for a cGAN involves updating the generator and discriminator networks simultaneously</a:t>
          </a:r>
        </a:p>
      </dgm:t>
    </dgm:pt>
    <dgm:pt modelId="{03063C6F-04FE-4211-B6C5-18D42EB9924F}" type="parTrans" cxnId="{407D3357-D677-489B-ACFF-8F1C3DA2FB44}">
      <dgm:prSet/>
      <dgm:spPr/>
      <dgm:t>
        <a:bodyPr/>
        <a:lstStyle/>
        <a:p>
          <a:endParaRPr lang="en-US"/>
        </a:p>
      </dgm:t>
    </dgm:pt>
    <dgm:pt modelId="{EFAFB3CB-E552-4E28-81F0-5AD8206D37DF}" type="sibTrans" cxnId="{407D3357-D677-489B-ACFF-8F1C3DA2FB44}">
      <dgm:prSet/>
      <dgm:spPr/>
      <dgm:t>
        <a:bodyPr/>
        <a:lstStyle/>
        <a:p>
          <a:endParaRPr lang="en-US"/>
        </a:p>
      </dgm:t>
    </dgm:pt>
    <dgm:pt modelId="{1EDCE742-8B5F-4807-9D27-09AB72694DDB}">
      <dgm:prSet/>
      <dgm:spPr/>
      <dgm:t>
        <a:bodyPr/>
        <a:lstStyle/>
        <a:p>
          <a:r>
            <a:rPr lang="en-US"/>
            <a:t>The generator aims to generate samples that are not only realistic but also match the specified conditional information.</a:t>
          </a:r>
        </a:p>
      </dgm:t>
    </dgm:pt>
    <dgm:pt modelId="{6ED3F9DA-A7BD-40BD-B4D3-D0308F43E04E}" type="parTrans" cxnId="{5DE73A0B-7B3D-4808-A6B5-B37143C53512}">
      <dgm:prSet/>
      <dgm:spPr/>
      <dgm:t>
        <a:bodyPr/>
        <a:lstStyle/>
        <a:p>
          <a:endParaRPr lang="en-US"/>
        </a:p>
      </dgm:t>
    </dgm:pt>
    <dgm:pt modelId="{44A01723-1B13-4484-BCD1-AAC39DCCA9C6}" type="sibTrans" cxnId="{5DE73A0B-7B3D-4808-A6B5-B37143C53512}">
      <dgm:prSet/>
      <dgm:spPr/>
      <dgm:t>
        <a:bodyPr/>
        <a:lstStyle/>
        <a:p>
          <a:endParaRPr lang="en-US"/>
        </a:p>
      </dgm:t>
    </dgm:pt>
    <dgm:pt modelId="{92D84F16-3693-4305-A620-C003D1A3E6DA}">
      <dgm:prSet/>
      <dgm:spPr/>
      <dgm:t>
        <a:bodyPr/>
        <a:lstStyle/>
        <a:p>
          <a:r>
            <a:rPr lang="en-US"/>
            <a:t>The discriminator's role remains the same, trying to differentiate between real and generated samples. </a:t>
          </a:r>
        </a:p>
      </dgm:t>
    </dgm:pt>
    <dgm:pt modelId="{41370C6C-EA44-41DB-BA32-BBCC2C964F42}" type="parTrans" cxnId="{706BD719-F412-4653-AC7E-AB123F26FC4B}">
      <dgm:prSet/>
      <dgm:spPr/>
      <dgm:t>
        <a:bodyPr/>
        <a:lstStyle/>
        <a:p>
          <a:endParaRPr lang="en-US"/>
        </a:p>
      </dgm:t>
    </dgm:pt>
    <dgm:pt modelId="{5BBA4429-9816-4940-AE9E-5E6096839A55}" type="sibTrans" cxnId="{706BD719-F412-4653-AC7E-AB123F26FC4B}">
      <dgm:prSet/>
      <dgm:spPr/>
      <dgm:t>
        <a:bodyPr/>
        <a:lstStyle/>
        <a:p>
          <a:endParaRPr lang="en-US"/>
        </a:p>
      </dgm:t>
    </dgm:pt>
    <dgm:pt modelId="{18AE9A1F-FB5C-43FD-B3CD-9FFD7092541B}">
      <dgm:prSet/>
      <dgm:spPr/>
      <dgm:t>
        <a:bodyPr/>
        <a:lstStyle/>
        <a:p>
          <a:r>
            <a:rPr lang="en-US"/>
            <a:t>Through adversarial training, the generator and discriminator networks compete and improve iteratively.</a:t>
          </a:r>
        </a:p>
      </dgm:t>
    </dgm:pt>
    <dgm:pt modelId="{50229362-5DC9-45B1-B419-C91DDC44391A}" type="parTrans" cxnId="{86F8DC7A-0F46-45CC-9404-8B1B3AF3D47D}">
      <dgm:prSet/>
      <dgm:spPr/>
      <dgm:t>
        <a:bodyPr/>
        <a:lstStyle/>
        <a:p>
          <a:endParaRPr lang="en-US"/>
        </a:p>
      </dgm:t>
    </dgm:pt>
    <dgm:pt modelId="{7C2992C5-BBE0-496A-92D9-FADE9DB126C7}" type="sibTrans" cxnId="{86F8DC7A-0F46-45CC-9404-8B1B3AF3D47D}">
      <dgm:prSet/>
      <dgm:spPr/>
      <dgm:t>
        <a:bodyPr/>
        <a:lstStyle/>
        <a:p>
          <a:endParaRPr lang="en-US"/>
        </a:p>
      </dgm:t>
    </dgm:pt>
    <dgm:pt modelId="{C11E1742-F2B1-42D0-B765-C418DFA4D18E}" type="pres">
      <dgm:prSet presAssocID="{1EAC509D-8C7F-44B8-9E45-06EB33B5A5B1}" presName="diagram" presStyleCnt="0">
        <dgm:presLayoutVars>
          <dgm:dir/>
          <dgm:resizeHandles val="exact"/>
        </dgm:presLayoutVars>
      </dgm:prSet>
      <dgm:spPr/>
    </dgm:pt>
    <dgm:pt modelId="{961C8536-32C6-4DEA-A909-605425D90AB1}" type="pres">
      <dgm:prSet presAssocID="{5DBE0689-4A59-452A-B5C3-7D1F774D269B}" presName="node" presStyleLbl="node1" presStyleIdx="0" presStyleCnt="12">
        <dgm:presLayoutVars>
          <dgm:bulletEnabled val="1"/>
        </dgm:presLayoutVars>
      </dgm:prSet>
      <dgm:spPr/>
    </dgm:pt>
    <dgm:pt modelId="{DC066F49-BFC9-4DEC-85A8-0D8A6F52D5A2}" type="pres">
      <dgm:prSet presAssocID="{E2F0CBD6-8C50-46E1-9682-0A9A13502347}" presName="sibTrans" presStyleCnt="0"/>
      <dgm:spPr/>
    </dgm:pt>
    <dgm:pt modelId="{2D347463-79E1-490F-A38C-10EA36BF789B}" type="pres">
      <dgm:prSet presAssocID="{090F461F-BFBC-476B-931B-A5ED7729166B}" presName="node" presStyleLbl="node1" presStyleIdx="1" presStyleCnt="12">
        <dgm:presLayoutVars>
          <dgm:bulletEnabled val="1"/>
        </dgm:presLayoutVars>
      </dgm:prSet>
      <dgm:spPr/>
    </dgm:pt>
    <dgm:pt modelId="{419E6D25-AD21-4249-92B8-95A530792E50}" type="pres">
      <dgm:prSet presAssocID="{AFCA193D-BA56-4C84-840C-E0B8D01338C6}" presName="sibTrans" presStyleCnt="0"/>
      <dgm:spPr/>
    </dgm:pt>
    <dgm:pt modelId="{967920BC-E78D-4BBD-80EB-62174AAAF9AD}" type="pres">
      <dgm:prSet presAssocID="{C13AD35C-CBEC-4C19-AD1E-236D7322F9DF}" presName="node" presStyleLbl="node1" presStyleIdx="2" presStyleCnt="12">
        <dgm:presLayoutVars>
          <dgm:bulletEnabled val="1"/>
        </dgm:presLayoutVars>
      </dgm:prSet>
      <dgm:spPr/>
    </dgm:pt>
    <dgm:pt modelId="{0559E2B8-43A5-41EE-9E85-CD807125A0FA}" type="pres">
      <dgm:prSet presAssocID="{29463884-CBEB-4F03-AEAA-66EE41B6DAF8}" presName="sibTrans" presStyleCnt="0"/>
      <dgm:spPr/>
    </dgm:pt>
    <dgm:pt modelId="{E81C0703-0ACC-4E5A-9873-50C5A81286D3}" type="pres">
      <dgm:prSet presAssocID="{444F02AD-B754-4AD0-8E51-027247789AB0}" presName="node" presStyleLbl="node1" presStyleIdx="3" presStyleCnt="12">
        <dgm:presLayoutVars>
          <dgm:bulletEnabled val="1"/>
        </dgm:presLayoutVars>
      </dgm:prSet>
      <dgm:spPr/>
    </dgm:pt>
    <dgm:pt modelId="{76C2BD11-8FE1-4300-B7C8-DBE63B4F339A}" type="pres">
      <dgm:prSet presAssocID="{9F43DC82-9A06-4DE7-8A60-036EAFC80C7F}" presName="sibTrans" presStyleCnt="0"/>
      <dgm:spPr/>
    </dgm:pt>
    <dgm:pt modelId="{DEEB95D1-E538-45CE-A5A3-255333912856}" type="pres">
      <dgm:prSet presAssocID="{9CCB2596-FB3A-46ED-9B28-B26E6DDCABD0}" presName="node" presStyleLbl="node1" presStyleIdx="4" presStyleCnt="12">
        <dgm:presLayoutVars>
          <dgm:bulletEnabled val="1"/>
        </dgm:presLayoutVars>
      </dgm:prSet>
      <dgm:spPr/>
    </dgm:pt>
    <dgm:pt modelId="{2415AF76-98E5-4244-8053-F14727763980}" type="pres">
      <dgm:prSet presAssocID="{24CC937A-BD72-479F-B468-3C65FF02FB83}" presName="sibTrans" presStyleCnt="0"/>
      <dgm:spPr/>
    </dgm:pt>
    <dgm:pt modelId="{387BE663-4A4B-4475-8282-52A4B59E6A62}" type="pres">
      <dgm:prSet presAssocID="{2D76C0CD-9193-4889-B81E-6AF1240982F2}" presName="node" presStyleLbl="node1" presStyleIdx="5" presStyleCnt="12">
        <dgm:presLayoutVars>
          <dgm:bulletEnabled val="1"/>
        </dgm:presLayoutVars>
      </dgm:prSet>
      <dgm:spPr/>
    </dgm:pt>
    <dgm:pt modelId="{21A98260-A71A-4BC9-9D1D-AA7695486E1A}" type="pres">
      <dgm:prSet presAssocID="{83303D33-AF29-4593-B773-10F733EBC0CC}" presName="sibTrans" presStyleCnt="0"/>
      <dgm:spPr/>
    </dgm:pt>
    <dgm:pt modelId="{1E534F72-6DA0-43FD-8CCD-25D75A647697}" type="pres">
      <dgm:prSet presAssocID="{2E95DE78-2127-45D7-AEE5-B2D393BE2F8C}" presName="node" presStyleLbl="node1" presStyleIdx="6" presStyleCnt="12">
        <dgm:presLayoutVars>
          <dgm:bulletEnabled val="1"/>
        </dgm:presLayoutVars>
      </dgm:prSet>
      <dgm:spPr/>
    </dgm:pt>
    <dgm:pt modelId="{4F699F0B-9160-4217-9AFC-BD0367456DC7}" type="pres">
      <dgm:prSet presAssocID="{9E937F19-2245-469A-AEFF-AA9BC4B98598}" presName="sibTrans" presStyleCnt="0"/>
      <dgm:spPr/>
    </dgm:pt>
    <dgm:pt modelId="{D24101D8-2F67-40DA-B7ED-4C72B634DE55}" type="pres">
      <dgm:prSet presAssocID="{8300C604-382A-4797-8231-24D18476F429}" presName="node" presStyleLbl="node1" presStyleIdx="7" presStyleCnt="12">
        <dgm:presLayoutVars>
          <dgm:bulletEnabled val="1"/>
        </dgm:presLayoutVars>
      </dgm:prSet>
      <dgm:spPr/>
    </dgm:pt>
    <dgm:pt modelId="{325195A5-31B8-42B3-BAAD-AEBEDF82E5E6}" type="pres">
      <dgm:prSet presAssocID="{D2C4D276-402D-4A55-8F0A-B508A26B61DB}" presName="sibTrans" presStyleCnt="0"/>
      <dgm:spPr/>
    </dgm:pt>
    <dgm:pt modelId="{BCA1AAFD-AEEB-44E1-8992-4FAAB08F3F8B}" type="pres">
      <dgm:prSet presAssocID="{17F92DB7-03F5-4A03-98E1-A784F0ED6938}" presName="node" presStyleLbl="node1" presStyleIdx="8" presStyleCnt="12">
        <dgm:presLayoutVars>
          <dgm:bulletEnabled val="1"/>
        </dgm:presLayoutVars>
      </dgm:prSet>
      <dgm:spPr/>
    </dgm:pt>
    <dgm:pt modelId="{A2D47CA5-9015-4DBF-AAEC-A9051D144361}" type="pres">
      <dgm:prSet presAssocID="{EFAFB3CB-E552-4E28-81F0-5AD8206D37DF}" presName="sibTrans" presStyleCnt="0"/>
      <dgm:spPr/>
    </dgm:pt>
    <dgm:pt modelId="{3D9240C6-92A3-4577-996E-FCC1A4BD81F5}" type="pres">
      <dgm:prSet presAssocID="{1EDCE742-8B5F-4807-9D27-09AB72694DDB}" presName="node" presStyleLbl="node1" presStyleIdx="9" presStyleCnt="12">
        <dgm:presLayoutVars>
          <dgm:bulletEnabled val="1"/>
        </dgm:presLayoutVars>
      </dgm:prSet>
      <dgm:spPr/>
    </dgm:pt>
    <dgm:pt modelId="{3078EEE7-D3D7-4D94-8924-48E56A9A5F8E}" type="pres">
      <dgm:prSet presAssocID="{44A01723-1B13-4484-BCD1-AAC39DCCA9C6}" presName="sibTrans" presStyleCnt="0"/>
      <dgm:spPr/>
    </dgm:pt>
    <dgm:pt modelId="{41ED90B2-D2ED-4674-B323-6476BA647551}" type="pres">
      <dgm:prSet presAssocID="{92D84F16-3693-4305-A620-C003D1A3E6DA}" presName="node" presStyleLbl="node1" presStyleIdx="10" presStyleCnt="12">
        <dgm:presLayoutVars>
          <dgm:bulletEnabled val="1"/>
        </dgm:presLayoutVars>
      </dgm:prSet>
      <dgm:spPr/>
    </dgm:pt>
    <dgm:pt modelId="{C41727C3-CD69-4E55-BFD7-C4758CD2E278}" type="pres">
      <dgm:prSet presAssocID="{5BBA4429-9816-4940-AE9E-5E6096839A55}" presName="sibTrans" presStyleCnt="0"/>
      <dgm:spPr/>
    </dgm:pt>
    <dgm:pt modelId="{C2EB2CDF-3C69-42BC-B3E4-887C2A983E1F}" type="pres">
      <dgm:prSet presAssocID="{18AE9A1F-FB5C-43FD-B3CD-9FFD7092541B}" presName="node" presStyleLbl="node1" presStyleIdx="11" presStyleCnt="12">
        <dgm:presLayoutVars>
          <dgm:bulletEnabled val="1"/>
        </dgm:presLayoutVars>
      </dgm:prSet>
      <dgm:spPr/>
    </dgm:pt>
  </dgm:ptLst>
  <dgm:cxnLst>
    <dgm:cxn modelId="{6FCFA501-EB1F-49A1-8946-69107C5DD636}" srcId="{1EAC509D-8C7F-44B8-9E45-06EB33B5A5B1}" destId="{C13AD35C-CBEC-4C19-AD1E-236D7322F9DF}" srcOrd="2" destOrd="0" parTransId="{AF5DA72A-9814-43DD-85D3-8C68A4C39F88}" sibTransId="{29463884-CBEB-4F03-AEAA-66EE41B6DAF8}"/>
    <dgm:cxn modelId="{A0E02303-E239-4EE0-BCAB-46BF1B058FD3}" type="presOf" srcId="{8300C604-382A-4797-8231-24D18476F429}" destId="{D24101D8-2F67-40DA-B7ED-4C72B634DE55}" srcOrd="0" destOrd="0" presId="urn:microsoft.com/office/officeart/2005/8/layout/default"/>
    <dgm:cxn modelId="{98750D0B-DB7C-405F-B0B1-FCEDA6EE2C6E}" srcId="{1EAC509D-8C7F-44B8-9E45-06EB33B5A5B1}" destId="{5DBE0689-4A59-452A-B5C3-7D1F774D269B}" srcOrd="0" destOrd="0" parTransId="{08B32491-618B-47F8-BD3A-A135DCBDD9F9}" sibTransId="{E2F0CBD6-8C50-46E1-9682-0A9A13502347}"/>
    <dgm:cxn modelId="{5DE73A0B-7B3D-4808-A6B5-B37143C53512}" srcId="{1EAC509D-8C7F-44B8-9E45-06EB33B5A5B1}" destId="{1EDCE742-8B5F-4807-9D27-09AB72694DDB}" srcOrd="9" destOrd="0" parTransId="{6ED3F9DA-A7BD-40BD-B4D3-D0308F43E04E}" sibTransId="{44A01723-1B13-4484-BCD1-AAC39DCCA9C6}"/>
    <dgm:cxn modelId="{8C175313-4FB0-4991-BED3-F842ECB1C86B}" srcId="{1EAC509D-8C7F-44B8-9E45-06EB33B5A5B1}" destId="{8300C604-382A-4797-8231-24D18476F429}" srcOrd="7" destOrd="0" parTransId="{5606D2BD-77BF-4CE2-9AF6-32C785E7DFC7}" sibTransId="{D2C4D276-402D-4A55-8F0A-B508A26B61DB}"/>
    <dgm:cxn modelId="{706BD719-F412-4653-AC7E-AB123F26FC4B}" srcId="{1EAC509D-8C7F-44B8-9E45-06EB33B5A5B1}" destId="{92D84F16-3693-4305-A620-C003D1A3E6DA}" srcOrd="10" destOrd="0" parTransId="{41370C6C-EA44-41DB-BA32-BBCC2C964F42}" sibTransId="{5BBA4429-9816-4940-AE9E-5E6096839A55}"/>
    <dgm:cxn modelId="{DC783D2A-95B6-4EF0-BC0A-453B89D29755}" type="presOf" srcId="{2E95DE78-2127-45D7-AEE5-B2D393BE2F8C}" destId="{1E534F72-6DA0-43FD-8CCD-25D75A647697}" srcOrd="0" destOrd="0" presId="urn:microsoft.com/office/officeart/2005/8/layout/default"/>
    <dgm:cxn modelId="{1F54F65B-5508-4824-8BC9-D5528C056EE2}" srcId="{1EAC509D-8C7F-44B8-9E45-06EB33B5A5B1}" destId="{2E95DE78-2127-45D7-AEE5-B2D393BE2F8C}" srcOrd="6" destOrd="0" parTransId="{242EBE3F-3ECE-4547-8A8C-1FACD9BB5101}" sibTransId="{9E937F19-2245-469A-AEFF-AA9BC4B98598}"/>
    <dgm:cxn modelId="{EB42355D-E96B-4F96-9FDB-3DD80356E4A9}" type="presOf" srcId="{92D84F16-3693-4305-A620-C003D1A3E6DA}" destId="{41ED90B2-D2ED-4674-B323-6476BA647551}" srcOrd="0" destOrd="0" presId="urn:microsoft.com/office/officeart/2005/8/layout/default"/>
    <dgm:cxn modelId="{E54AF25E-8405-4CA1-9982-79FD23A0F23D}" type="presOf" srcId="{090F461F-BFBC-476B-931B-A5ED7729166B}" destId="{2D347463-79E1-490F-A38C-10EA36BF789B}" srcOrd="0" destOrd="0" presId="urn:microsoft.com/office/officeart/2005/8/layout/default"/>
    <dgm:cxn modelId="{A9E2FD67-F690-41DB-981C-F7A5DFF4FC0F}" srcId="{1EAC509D-8C7F-44B8-9E45-06EB33B5A5B1}" destId="{090F461F-BFBC-476B-931B-A5ED7729166B}" srcOrd="1" destOrd="0" parTransId="{81BF0718-441D-4063-9600-E1E8D0CD766E}" sibTransId="{AFCA193D-BA56-4C84-840C-E0B8D01338C6}"/>
    <dgm:cxn modelId="{3B291849-4071-415B-B8D0-CA56C817ABF4}" type="presOf" srcId="{5DBE0689-4A59-452A-B5C3-7D1F774D269B}" destId="{961C8536-32C6-4DEA-A909-605425D90AB1}" srcOrd="0" destOrd="0" presId="urn:microsoft.com/office/officeart/2005/8/layout/default"/>
    <dgm:cxn modelId="{4D25A56E-BA67-4744-A035-4B70577E965D}" type="presOf" srcId="{1EAC509D-8C7F-44B8-9E45-06EB33B5A5B1}" destId="{C11E1742-F2B1-42D0-B765-C418DFA4D18E}" srcOrd="0" destOrd="0" presId="urn:microsoft.com/office/officeart/2005/8/layout/default"/>
    <dgm:cxn modelId="{D298DA55-1DE7-4260-B190-E32D6F9A61B7}" srcId="{1EAC509D-8C7F-44B8-9E45-06EB33B5A5B1}" destId="{9CCB2596-FB3A-46ED-9B28-B26E6DDCABD0}" srcOrd="4" destOrd="0" parTransId="{C9E79B1E-1948-460A-A571-A67A169EF980}" sibTransId="{24CC937A-BD72-479F-B468-3C65FF02FB83}"/>
    <dgm:cxn modelId="{C40FC376-8E63-4455-887A-AE7533E02EC6}" type="presOf" srcId="{1EDCE742-8B5F-4807-9D27-09AB72694DDB}" destId="{3D9240C6-92A3-4577-996E-FCC1A4BD81F5}" srcOrd="0" destOrd="0" presId="urn:microsoft.com/office/officeart/2005/8/layout/default"/>
    <dgm:cxn modelId="{407D3357-D677-489B-ACFF-8F1C3DA2FB44}" srcId="{1EAC509D-8C7F-44B8-9E45-06EB33B5A5B1}" destId="{17F92DB7-03F5-4A03-98E1-A784F0ED6938}" srcOrd="8" destOrd="0" parTransId="{03063C6F-04FE-4211-B6C5-18D42EB9924F}" sibTransId="{EFAFB3CB-E552-4E28-81F0-5AD8206D37DF}"/>
    <dgm:cxn modelId="{86F8DC7A-0F46-45CC-9404-8B1B3AF3D47D}" srcId="{1EAC509D-8C7F-44B8-9E45-06EB33B5A5B1}" destId="{18AE9A1F-FB5C-43FD-B3CD-9FFD7092541B}" srcOrd="11" destOrd="0" parTransId="{50229362-5DC9-45B1-B419-C91DDC44391A}" sibTransId="{7C2992C5-BBE0-496A-92D9-FADE9DB126C7}"/>
    <dgm:cxn modelId="{3E20CD7D-FB36-403A-9E57-E7079CBD5221}" type="presOf" srcId="{2D76C0CD-9193-4889-B81E-6AF1240982F2}" destId="{387BE663-4A4B-4475-8282-52A4B59E6A62}" srcOrd="0" destOrd="0" presId="urn:microsoft.com/office/officeart/2005/8/layout/default"/>
    <dgm:cxn modelId="{C260489F-CB7A-45D4-9F7E-4F8D88340DE7}" type="presOf" srcId="{C13AD35C-CBEC-4C19-AD1E-236D7322F9DF}" destId="{967920BC-E78D-4BBD-80EB-62174AAAF9AD}" srcOrd="0" destOrd="0" presId="urn:microsoft.com/office/officeart/2005/8/layout/default"/>
    <dgm:cxn modelId="{C8527BA9-C0DA-4F78-BB92-57DFAF858F39}" srcId="{1EAC509D-8C7F-44B8-9E45-06EB33B5A5B1}" destId="{2D76C0CD-9193-4889-B81E-6AF1240982F2}" srcOrd="5" destOrd="0" parTransId="{676E4B16-FDAE-49C3-BC3C-3BE12A2E8DA9}" sibTransId="{83303D33-AF29-4593-B773-10F733EBC0CC}"/>
    <dgm:cxn modelId="{FAA9FDCC-A15C-4333-B38D-DFC3164A5664}" type="presOf" srcId="{18AE9A1F-FB5C-43FD-B3CD-9FFD7092541B}" destId="{C2EB2CDF-3C69-42BC-B3E4-887C2A983E1F}" srcOrd="0" destOrd="0" presId="urn:microsoft.com/office/officeart/2005/8/layout/default"/>
    <dgm:cxn modelId="{EC194ACF-9974-4881-8266-5F2A0A2FAE90}" type="presOf" srcId="{17F92DB7-03F5-4A03-98E1-A784F0ED6938}" destId="{BCA1AAFD-AEEB-44E1-8992-4FAAB08F3F8B}" srcOrd="0" destOrd="0" presId="urn:microsoft.com/office/officeart/2005/8/layout/default"/>
    <dgm:cxn modelId="{81708FE8-DC98-47DB-963C-EB3E3B2F77EF}" type="presOf" srcId="{444F02AD-B754-4AD0-8E51-027247789AB0}" destId="{E81C0703-0ACC-4E5A-9873-50C5A81286D3}" srcOrd="0" destOrd="0" presId="urn:microsoft.com/office/officeart/2005/8/layout/default"/>
    <dgm:cxn modelId="{22557FFB-9069-4B9E-93FA-30C315D9AF54}" srcId="{1EAC509D-8C7F-44B8-9E45-06EB33B5A5B1}" destId="{444F02AD-B754-4AD0-8E51-027247789AB0}" srcOrd="3" destOrd="0" parTransId="{E9740710-7F5F-4FB9-9E3C-603E216CF0E5}" sibTransId="{9F43DC82-9A06-4DE7-8A60-036EAFC80C7F}"/>
    <dgm:cxn modelId="{398F54FE-A7B9-4E58-A3F9-3B79CE107148}" type="presOf" srcId="{9CCB2596-FB3A-46ED-9B28-B26E6DDCABD0}" destId="{DEEB95D1-E538-45CE-A5A3-255333912856}" srcOrd="0" destOrd="0" presId="urn:microsoft.com/office/officeart/2005/8/layout/default"/>
    <dgm:cxn modelId="{9D031448-7411-461E-9D09-F42226CC0336}" type="presParOf" srcId="{C11E1742-F2B1-42D0-B765-C418DFA4D18E}" destId="{961C8536-32C6-4DEA-A909-605425D90AB1}" srcOrd="0" destOrd="0" presId="urn:microsoft.com/office/officeart/2005/8/layout/default"/>
    <dgm:cxn modelId="{7FCCE743-9CD2-45A6-B96D-041668E868DF}" type="presParOf" srcId="{C11E1742-F2B1-42D0-B765-C418DFA4D18E}" destId="{DC066F49-BFC9-4DEC-85A8-0D8A6F52D5A2}" srcOrd="1" destOrd="0" presId="urn:microsoft.com/office/officeart/2005/8/layout/default"/>
    <dgm:cxn modelId="{25A8E3EE-5E30-4515-A886-F6A91D90C14B}" type="presParOf" srcId="{C11E1742-F2B1-42D0-B765-C418DFA4D18E}" destId="{2D347463-79E1-490F-A38C-10EA36BF789B}" srcOrd="2" destOrd="0" presId="urn:microsoft.com/office/officeart/2005/8/layout/default"/>
    <dgm:cxn modelId="{4D41532F-5C32-433E-B478-0B12D7A8D852}" type="presParOf" srcId="{C11E1742-F2B1-42D0-B765-C418DFA4D18E}" destId="{419E6D25-AD21-4249-92B8-95A530792E50}" srcOrd="3" destOrd="0" presId="urn:microsoft.com/office/officeart/2005/8/layout/default"/>
    <dgm:cxn modelId="{0204E24A-B39F-40E8-9632-1994068B8718}" type="presParOf" srcId="{C11E1742-F2B1-42D0-B765-C418DFA4D18E}" destId="{967920BC-E78D-4BBD-80EB-62174AAAF9AD}" srcOrd="4" destOrd="0" presId="urn:microsoft.com/office/officeart/2005/8/layout/default"/>
    <dgm:cxn modelId="{692E7F1A-9B18-4F98-AE93-95CF32D91CAF}" type="presParOf" srcId="{C11E1742-F2B1-42D0-B765-C418DFA4D18E}" destId="{0559E2B8-43A5-41EE-9E85-CD807125A0FA}" srcOrd="5" destOrd="0" presId="urn:microsoft.com/office/officeart/2005/8/layout/default"/>
    <dgm:cxn modelId="{84204BC9-BB8C-4868-B1ED-7318AE7A98F4}" type="presParOf" srcId="{C11E1742-F2B1-42D0-B765-C418DFA4D18E}" destId="{E81C0703-0ACC-4E5A-9873-50C5A81286D3}" srcOrd="6" destOrd="0" presId="urn:microsoft.com/office/officeart/2005/8/layout/default"/>
    <dgm:cxn modelId="{68D61C02-2075-4324-BE26-7E016AD01A0F}" type="presParOf" srcId="{C11E1742-F2B1-42D0-B765-C418DFA4D18E}" destId="{76C2BD11-8FE1-4300-B7C8-DBE63B4F339A}" srcOrd="7" destOrd="0" presId="urn:microsoft.com/office/officeart/2005/8/layout/default"/>
    <dgm:cxn modelId="{A423BBC6-5BCF-45BB-8F2C-1644568C67A1}" type="presParOf" srcId="{C11E1742-F2B1-42D0-B765-C418DFA4D18E}" destId="{DEEB95D1-E538-45CE-A5A3-255333912856}" srcOrd="8" destOrd="0" presId="urn:microsoft.com/office/officeart/2005/8/layout/default"/>
    <dgm:cxn modelId="{AD546091-7D41-4135-B3AC-F1FCFCA0D52F}" type="presParOf" srcId="{C11E1742-F2B1-42D0-B765-C418DFA4D18E}" destId="{2415AF76-98E5-4244-8053-F14727763980}" srcOrd="9" destOrd="0" presId="urn:microsoft.com/office/officeart/2005/8/layout/default"/>
    <dgm:cxn modelId="{787165C8-9814-4BD7-8597-97998C911224}" type="presParOf" srcId="{C11E1742-F2B1-42D0-B765-C418DFA4D18E}" destId="{387BE663-4A4B-4475-8282-52A4B59E6A62}" srcOrd="10" destOrd="0" presId="urn:microsoft.com/office/officeart/2005/8/layout/default"/>
    <dgm:cxn modelId="{C05222EE-403D-4E53-8CF0-74C9DA989868}" type="presParOf" srcId="{C11E1742-F2B1-42D0-B765-C418DFA4D18E}" destId="{21A98260-A71A-4BC9-9D1D-AA7695486E1A}" srcOrd="11" destOrd="0" presId="urn:microsoft.com/office/officeart/2005/8/layout/default"/>
    <dgm:cxn modelId="{F45BC0BB-A55F-42D1-A132-485B8E01E947}" type="presParOf" srcId="{C11E1742-F2B1-42D0-B765-C418DFA4D18E}" destId="{1E534F72-6DA0-43FD-8CCD-25D75A647697}" srcOrd="12" destOrd="0" presId="urn:microsoft.com/office/officeart/2005/8/layout/default"/>
    <dgm:cxn modelId="{A123B26F-D122-42DF-ABE9-2F581B48AFE5}" type="presParOf" srcId="{C11E1742-F2B1-42D0-B765-C418DFA4D18E}" destId="{4F699F0B-9160-4217-9AFC-BD0367456DC7}" srcOrd="13" destOrd="0" presId="urn:microsoft.com/office/officeart/2005/8/layout/default"/>
    <dgm:cxn modelId="{A2311CEB-01EF-421D-8B5B-0A43CA44E9F7}" type="presParOf" srcId="{C11E1742-F2B1-42D0-B765-C418DFA4D18E}" destId="{D24101D8-2F67-40DA-B7ED-4C72B634DE55}" srcOrd="14" destOrd="0" presId="urn:microsoft.com/office/officeart/2005/8/layout/default"/>
    <dgm:cxn modelId="{7146F1B9-981D-4F32-97C3-949BA563B2EF}" type="presParOf" srcId="{C11E1742-F2B1-42D0-B765-C418DFA4D18E}" destId="{325195A5-31B8-42B3-BAAD-AEBEDF82E5E6}" srcOrd="15" destOrd="0" presId="urn:microsoft.com/office/officeart/2005/8/layout/default"/>
    <dgm:cxn modelId="{42543B51-11FF-4D78-9CBF-11820D6B8063}" type="presParOf" srcId="{C11E1742-F2B1-42D0-B765-C418DFA4D18E}" destId="{BCA1AAFD-AEEB-44E1-8992-4FAAB08F3F8B}" srcOrd="16" destOrd="0" presId="urn:microsoft.com/office/officeart/2005/8/layout/default"/>
    <dgm:cxn modelId="{758F5AC9-9F74-442F-A38E-53753A0EBF45}" type="presParOf" srcId="{C11E1742-F2B1-42D0-B765-C418DFA4D18E}" destId="{A2D47CA5-9015-4DBF-AAEC-A9051D144361}" srcOrd="17" destOrd="0" presId="urn:microsoft.com/office/officeart/2005/8/layout/default"/>
    <dgm:cxn modelId="{9508AADE-5454-42B0-80DD-D9B74BCB88D5}" type="presParOf" srcId="{C11E1742-F2B1-42D0-B765-C418DFA4D18E}" destId="{3D9240C6-92A3-4577-996E-FCC1A4BD81F5}" srcOrd="18" destOrd="0" presId="urn:microsoft.com/office/officeart/2005/8/layout/default"/>
    <dgm:cxn modelId="{B2497EDA-8E82-49FB-A250-84CF0583E6A9}" type="presParOf" srcId="{C11E1742-F2B1-42D0-B765-C418DFA4D18E}" destId="{3078EEE7-D3D7-4D94-8924-48E56A9A5F8E}" srcOrd="19" destOrd="0" presId="urn:microsoft.com/office/officeart/2005/8/layout/default"/>
    <dgm:cxn modelId="{CD328A45-654B-4A4E-9941-03505F0D34AA}" type="presParOf" srcId="{C11E1742-F2B1-42D0-B765-C418DFA4D18E}" destId="{41ED90B2-D2ED-4674-B323-6476BA647551}" srcOrd="20" destOrd="0" presId="urn:microsoft.com/office/officeart/2005/8/layout/default"/>
    <dgm:cxn modelId="{1D664FF5-B9BC-4AC9-921D-8D82772D7223}" type="presParOf" srcId="{C11E1742-F2B1-42D0-B765-C418DFA4D18E}" destId="{C41727C3-CD69-4E55-BFD7-C4758CD2E278}" srcOrd="21" destOrd="0" presId="urn:microsoft.com/office/officeart/2005/8/layout/default"/>
    <dgm:cxn modelId="{3210134B-AEE3-46B1-B789-DA2C51A5D87B}" type="presParOf" srcId="{C11E1742-F2B1-42D0-B765-C418DFA4D18E}" destId="{C2EB2CDF-3C69-42BC-B3E4-887C2A983E1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E6152-1BDD-49B1-B7F8-B8F2F1BE79F5}">
      <dsp:nvSpPr>
        <dsp:cNvPr id="0" name=""/>
        <dsp:cNvSpPr/>
      </dsp:nvSpPr>
      <dsp:spPr>
        <a:xfrm>
          <a:off x="4170554" y="642"/>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variant of Generative Adversarial Networks (GANs)</a:t>
          </a:r>
        </a:p>
      </dsp:txBody>
      <dsp:txXfrm>
        <a:off x="4714177" y="642"/>
        <a:ext cx="1087245" cy="1793954"/>
      </dsp:txXfrm>
    </dsp:sp>
    <dsp:sp modelId="{A136F7C1-8362-4FF1-BF4C-314EF1902FE2}">
      <dsp:nvSpPr>
        <dsp:cNvPr id="0" name=""/>
        <dsp:cNvSpPr/>
      </dsp:nvSpPr>
      <dsp:spPr>
        <a:xfrm rot="7200000">
          <a:off x="5426615" y="2176204"/>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introduces a different loss function based on the Wasserstein distance instead of the traditional Jensen-Shannon divergence.</a:t>
          </a:r>
        </a:p>
      </dsp:txBody>
      <dsp:txXfrm rot="-5400000">
        <a:off x="5781660" y="2814960"/>
        <a:ext cx="1793954" cy="1087245"/>
      </dsp:txXfrm>
    </dsp:sp>
    <dsp:sp modelId="{38C7FACB-63AF-4FD1-8064-D533C976FEBF}">
      <dsp:nvSpPr>
        <dsp:cNvPr id="0" name=""/>
        <dsp:cNvSpPr/>
      </dsp:nvSpPr>
      <dsp:spPr>
        <a:xfrm rot="14400000">
          <a:off x="2914493" y="2176204"/>
          <a:ext cx="2174490" cy="2174490"/>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WGANs aim to address some of the challenges faced by traditional GANs, such as mode collapse and training instability.</a:t>
          </a:r>
        </a:p>
      </dsp:txBody>
      <dsp:txXfrm rot="5400000">
        <a:off x="2939984" y="2814960"/>
        <a:ext cx="1793954" cy="1087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C8536-32C6-4DEA-A909-605425D90AB1}">
      <dsp:nvSpPr>
        <dsp:cNvPr id="0" name=""/>
        <dsp:cNvSpPr/>
      </dsp:nvSpPr>
      <dsp:spPr>
        <a:xfrm>
          <a:off x="2019"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 Conditional Generative Adversarial Network (cGAN) is an extension of the traditional Generative Adversarial Network (GAN) that incorporates additional conditioning information to generate targeted or specific outputs. </a:t>
          </a:r>
        </a:p>
      </dsp:txBody>
      <dsp:txXfrm>
        <a:off x="2019" y="139481"/>
        <a:ext cx="1602450" cy="961470"/>
      </dsp:txXfrm>
    </dsp:sp>
    <dsp:sp modelId="{2D347463-79E1-490F-A38C-10EA36BF789B}">
      <dsp:nvSpPr>
        <dsp:cNvPr id="0" name=""/>
        <dsp:cNvSpPr/>
      </dsp:nvSpPr>
      <dsp:spPr>
        <a:xfrm>
          <a:off x="1764715"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cGAN, both the generator and discriminator receive additional input that provides conditional information, such as class labels, attribute labels, or other types of auxiliary information.</a:t>
          </a:r>
        </a:p>
      </dsp:txBody>
      <dsp:txXfrm>
        <a:off x="1764715" y="139481"/>
        <a:ext cx="1602450" cy="961470"/>
      </dsp:txXfrm>
    </dsp:sp>
    <dsp:sp modelId="{967920BC-E78D-4BBD-80EB-62174AAAF9AD}">
      <dsp:nvSpPr>
        <dsp:cNvPr id="0" name=""/>
        <dsp:cNvSpPr/>
      </dsp:nvSpPr>
      <dsp:spPr>
        <a:xfrm>
          <a:off x="3527410"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This conditioning enables the generator to generate samples based on specific desired characteristics or properties.</a:t>
          </a:r>
        </a:p>
      </dsp:txBody>
      <dsp:txXfrm>
        <a:off x="3527410" y="139481"/>
        <a:ext cx="1602450" cy="961470"/>
      </dsp:txXfrm>
    </dsp:sp>
    <dsp:sp modelId="{E81C0703-0ACC-4E5A-9873-50C5A81286D3}">
      <dsp:nvSpPr>
        <dsp:cNvPr id="0" name=""/>
        <dsp:cNvSpPr/>
      </dsp:nvSpPr>
      <dsp:spPr>
        <a:xfrm>
          <a:off x="5290105" y="139481"/>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key difference between a cGAN and a standard GAN lies in the input structure and how the generator and discriminator networks are trained.</a:t>
          </a:r>
        </a:p>
      </dsp:txBody>
      <dsp:txXfrm>
        <a:off x="5290105" y="139481"/>
        <a:ext cx="1602450" cy="961470"/>
      </dsp:txXfrm>
    </dsp:sp>
    <dsp:sp modelId="{DEEB95D1-E538-45CE-A5A3-255333912856}">
      <dsp:nvSpPr>
        <dsp:cNvPr id="0" name=""/>
        <dsp:cNvSpPr/>
      </dsp:nvSpPr>
      <dsp:spPr>
        <a:xfrm>
          <a:off x="2019"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standard GAN, the generator takes random noise as input and produces synthetic samples, while the discriminator tries to differentiate between real and generated samples. </a:t>
          </a:r>
        </a:p>
      </dsp:txBody>
      <dsp:txXfrm>
        <a:off x="2019" y="1261196"/>
        <a:ext cx="1602450" cy="961470"/>
      </dsp:txXfrm>
    </dsp:sp>
    <dsp:sp modelId="{387BE663-4A4B-4475-8282-52A4B59E6A62}">
      <dsp:nvSpPr>
        <dsp:cNvPr id="0" name=""/>
        <dsp:cNvSpPr/>
      </dsp:nvSpPr>
      <dsp:spPr>
        <a:xfrm>
          <a:off x="1764715"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objective is to find a Nash equilibrium where the generator can fool the discriminator into classifying generated samples as real.</a:t>
          </a:r>
        </a:p>
      </dsp:txBody>
      <dsp:txXfrm>
        <a:off x="1764715" y="1261196"/>
        <a:ext cx="1602450" cy="961470"/>
      </dsp:txXfrm>
    </dsp:sp>
    <dsp:sp modelId="{1E534F72-6DA0-43FD-8CCD-25D75A647697}">
      <dsp:nvSpPr>
        <dsp:cNvPr id="0" name=""/>
        <dsp:cNvSpPr/>
      </dsp:nvSpPr>
      <dsp:spPr>
        <a:xfrm>
          <a:off x="3527410"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 a cGAN, the generator and discriminator networks receive both the random noise input and additional conditional input. </a:t>
          </a:r>
        </a:p>
      </dsp:txBody>
      <dsp:txXfrm>
        <a:off x="3527410" y="1261196"/>
        <a:ext cx="1602450" cy="961470"/>
      </dsp:txXfrm>
    </dsp:sp>
    <dsp:sp modelId="{D24101D8-2F67-40DA-B7ED-4C72B634DE55}">
      <dsp:nvSpPr>
        <dsp:cNvPr id="0" name=""/>
        <dsp:cNvSpPr/>
      </dsp:nvSpPr>
      <dsp:spPr>
        <a:xfrm>
          <a:off x="5290105" y="1261196"/>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This conditioning input provides extra information about the desired properties of the generated samples.</a:t>
          </a:r>
        </a:p>
      </dsp:txBody>
      <dsp:txXfrm>
        <a:off x="5290105" y="1261196"/>
        <a:ext cx="1602450" cy="961470"/>
      </dsp:txXfrm>
    </dsp:sp>
    <dsp:sp modelId="{BCA1AAFD-AEEB-44E1-8992-4FAAB08F3F8B}">
      <dsp:nvSpPr>
        <dsp:cNvPr id="0" name=""/>
        <dsp:cNvSpPr/>
      </dsp:nvSpPr>
      <dsp:spPr>
        <a:xfrm>
          <a:off x="2019"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training process for a cGAN involves updating the generator and discriminator networks simultaneously</a:t>
          </a:r>
        </a:p>
      </dsp:txBody>
      <dsp:txXfrm>
        <a:off x="2019" y="2382912"/>
        <a:ext cx="1602450" cy="961470"/>
      </dsp:txXfrm>
    </dsp:sp>
    <dsp:sp modelId="{3D9240C6-92A3-4577-996E-FCC1A4BD81F5}">
      <dsp:nvSpPr>
        <dsp:cNvPr id="0" name=""/>
        <dsp:cNvSpPr/>
      </dsp:nvSpPr>
      <dsp:spPr>
        <a:xfrm>
          <a:off x="1764715"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generator aims to generate samples that are not only realistic but also match the specified conditional information.</a:t>
          </a:r>
        </a:p>
      </dsp:txBody>
      <dsp:txXfrm>
        <a:off x="1764715" y="2382912"/>
        <a:ext cx="1602450" cy="961470"/>
      </dsp:txXfrm>
    </dsp:sp>
    <dsp:sp modelId="{41ED90B2-D2ED-4674-B323-6476BA647551}">
      <dsp:nvSpPr>
        <dsp:cNvPr id="0" name=""/>
        <dsp:cNvSpPr/>
      </dsp:nvSpPr>
      <dsp:spPr>
        <a:xfrm>
          <a:off x="3527410"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The discriminator's role remains the same, trying to differentiate between real and generated samples. </a:t>
          </a:r>
        </a:p>
      </dsp:txBody>
      <dsp:txXfrm>
        <a:off x="3527410" y="2382912"/>
        <a:ext cx="1602450" cy="961470"/>
      </dsp:txXfrm>
    </dsp:sp>
    <dsp:sp modelId="{C2EB2CDF-3C69-42BC-B3E4-887C2A983E1F}">
      <dsp:nvSpPr>
        <dsp:cNvPr id="0" name=""/>
        <dsp:cNvSpPr/>
      </dsp:nvSpPr>
      <dsp:spPr>
        <a:xfrm>
          <a:off x="5290105" y="2382912"/>
          <a:ext cx="1602450" cy="9614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Through adversarial training, the generator and discriminator networks compete and improve iteratively.</a:t>
          </a:r>
        </a:p>
      </dsp:txBody>
      <dsp:txXfrm>
        <a:off x="5290105" y="2382912"/>
        <a:ext cx="1602450" cy="96147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12542 7197 16383 0 0,'-5'4'0'0'0,"-1"2"0"0"0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11324 7250 16383 0 0,'5'0'0'0'0,"10"0"0"0"0,8 0 0 0 0,9 0 0 0 0,3 0 0 0 0,15 0 0 0 0,26 0 0 0 0,24 0 0 0 0,21 0 0 0 0,10 0 0 0 0,1 0 0 0 0,-13 0 0 0 0,-9 0 0 0 0,-18 0 0 0 0,-15 0 0 0 0,-16 0 0 0 0,-15 0 0 0 0,-9 0 0 0 0,-7 0 0 0 0,-4 0 0 0 0,3 0 0 0 0,5 0 0 0 0,7 0 0 0 0,1 0 0 0 0,2 0 0 0 0,-1 0 0 0 0,5 0 0 0 0,0 0 0 0 0,0 0 0 0 0,-3 0 0 0 0,0 0 0 0 0,-3 0 0 0 0,5 0 0 0 0,4 0 0 0 0,7 0 0 0 0,13 0 0 0 0,7 0 0 0 0,4 0 0 0 0,-6 0 0 0 0,-3 0 0 0 0,-9 0 0 0 0,-2 0 0 0 0,3 0 0 0 0,4 0 0 0 0,8 0 0 0 0,6 0 0 0 0,2 0 0 0 0,5 0 0 0 0,6 0 0 0 0,5 0 0 0 0,-1 0 0 0 0,1 0 0 0 0,-3 0 0 0 0,1 0 0 0 0,-8 0 0 0 0,-10 0 0 0 0,-5 0 0 0 0,-10 0 0 0 0,-3 0 0 0 0,-8 0 0 0 0,-4 0 0 0 0,9 0 0 0 0,11 0 0 0 0,18 0 0 0 0,11 0 0 0 0,8 0 0 0 0,4 0 0 0 0,-4 0 0 0 0,-11 0 0 0 0,-7 0 0 0 0,-11 0 0 0 0,-9 0 0 0 0,-7 0 0 0 0,-1 0 0 0 0,8 0 0 0 0,6 0 0 0 0,8 0 0 0 0,18 0 0 0 0,9 0 0 0 0,15 0 0 0 0,8 0 0 0 0,0 0 0 0 0,0 0 0 0 0,1 0 0 0 0,-10 0 0 0 0,-11 0 0 0 0,-12 0 0 0 0,-13 0 0 0 0,-18 0 0 0 0,-16 0 0 0 0,-9 0 0 0 0,-6 0 0 0 0,-2 0 0 0 0,-2 0 0 0 0,-3 0 0 0 0,-3 0 0 0 0,-1 0 0 0 0,-1 0 0 0 0,-1 0 0 0 0,0 0 0 0 0,-1 0 0 0 0,1 0 0 0 0,0 0 0 0 0,-1 0 0 0 0,1 0 0 0 0,0 0 0 0 0,1 4 0 0 0,-1 2 0 0 0,0 0 0 0 0,-5 4 0 0 0,-1-1 0 0 0,1 4 0 0 0,0-1 0 0 0,2 2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19050 7278 16383 0 0,'14'0'0'0'0,"27"0"0"0"0,44 5 0 0 0,40 5 0 0 0,36 2 0 0 0,17-1 0 0 0,16-3 0 0 0,-2-3 0 0 0,-1-1 0 0 0,-20-3 0 0 0,-20 0 0 0 0,-17-2 0 0 0,-13 1 0 0 0,0 9 0 0 0,-1 7 0 0 0,10 2 0 0 0,3 1 0 0 0,5-1 0 0 0,-2-5 0 0 0,0 5 0 0 0,-6 0 0 0 0,-20-4 0 0 0,-15 1 0 0 0,-10 2 0 0 0,-9-2 0 0 0,-5 2 0 0 0,0-3 0 0 0,6-3 0 0 0,13 1 0 0 0,10-2 0 0 0,6-2 0 0 0,-1 2 0 0 0,-4-1 0 0 0,-11-2 0 0 0,-6 3 0 0 0,-13-1 0 0 0,-14-1 0 0 0,-12-3 0 0 0,-14 3 0 0 0,-7 0 0 0 0,-4-2 0 0 0,0-1 0 0 0,1-2 0 0 0,7-1 0 0 0,2-2 0 0 0,1 1 0 0 0,0-2 0 0 0,-1 1 0 0 0,0 0 0 0 0,-2-1 0 0 0,0-3 0 0 0,4-12 0 0 0,2-11 0 0 0,-2-2 0 0 0,0 0 0 0 0,-2 4 0 0 0,-5 3 0 0 0,-8 0 0 0 0,-6-1 0 0 0,0 3 0 0 0,-3 1 0 0 0,-2-1 0 0 0,2-2 0 0 0,0-2 0 0 0,4 4 0 0 0,-1 0 0 0 0,2 3 0 0 0,-1 1 0 0 0,3-2 0 0 0,3-3 0 0 0,2-2 0 0 0,4-2 0 0 0,-3 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21696 7435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21669 7435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7-06T07:10:33.3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24289 7303 16383 0 0,'4'0'0'0'0,"7"0"0"0"0,6 0 0 0 0,4 0 0 0 0,4 0 0 0 0,1 0 0 0 0,2 0 0 0 0,5 0 0 0 0,2 0 0 0 0,-1 0 0 0 0,-2 0 0 0 0,-1 0 0 0 0,-1 0 0 0 0,3 0 0 0 0,14 0 0 0 0,14 0 0 0 0,0 0 0 0 0,5 0 0 0 0,-1 0 0 0 0,-2 0 0 0 0,-6 0 0 0 0,-10 0 0 0 0,-6 0 0 0 0,-8 0 0 0 0,-3 0 0 0 0,-3 0 0 0 0,-1 0 0 0 0,0 0 0 0 0,-1 0 0 0 0,1 0 0 0 0,1 0 0 0 0,-1 0 0 0 0,1 0 0 0 0,0 0 0 0 0,5 0 0 0 0,6 0 0 0 0,1 0 0 0 0,3 0 0 0 0,0 0 0 0 0,-4 0 0 0 0,-3 0 0 0 0,2 0 0 0 0,-1 0 0 0 0,-2 0 0 0 0,-3 0 0 0 0,-1 0 0 0 0,-1 0 0 0 0,-1 0 0 0 0,-1 0 0 0 0,-1 0 0 0 0,1 0 0 0 0,0 0 0 0 0,0 0 0 0 0,0 0 0 0 0,0 0 0 0 0,0 0 0 0 0,0 0 0 0 0,0 0 0 0 0,0 0 0 0 0,0 0 0 0 0,0 0 0 0 0,1 0 0 0 0,-1 0 0 0 0,0 0 0 0 0,0 0 0 0 0,0 0 0 0 0,0 0 0 0 0,5 0 0 0 0,1 0 0 0 0,5 0 0 0 0,0 0 0 0 0,3 0 0 0 0,-1 0 0 0 0,-3 0 0 0 0,-2 0 0 0 0,-4 0 0 0 0,3 0 0 0 0,1 0 0 0 0,2 0 0 0 0,1 0 0 0 0,2 0 0 0 0,0 0 0 0 0,1 0 0 0 0,-1 0 0 0 0,-2 0 0 0 0,-4 0 0 0 0,-3 0 0 0 0,3 0 0 0 0,0 0 0 0 0,-1 0 0 0 0,-2 0 0 0 0,-1 0 0 0 0,-1 0 0 0 0,-2 0 0 0 0,1 0 0 0 0,3 0 0 0 0,2 0 0 0 0,0 0 0 0 0,-2 0 0 0 0,0 0 0 0 0,-2 0 0 0 0,-1 0 0 0 0,0 0 0 0 0,-1 0 0 0 0,0 0 0 0 0,4 0 0 0 0,2 0 0 0 0,0 0 0 0 0,-1 0 0 0 0,-2 0 0 0 0,-1 0 0 0 0,-1 0 0 0 0,0 0 0 0 0,-1 0 0 0 0,0 0 0 0 0,0 0 0 0 0,9 0 0 0 0,8 0 0 0 0,5 0 0 0 0,0 0 0 0 0,-5 0 0 0 0,-4 0 0 0 0,-6 0 0 0 0,-2 0 0 0 0,-4 0 0 0 0,0 0 0 0 0,-2 0 0 0 0,0 0 0 0 0,0 0 0 0 0,1 0 0 0 0,-1 0 0 0 0,1 0 0 0 0,0 0 0 0 0,0 0 0 0 0,0 0 0 0 0,0 0 0 0 0,1 0 0 0 0,-1 0 0 0 0,5 0 0 0 0,1 0 0 0 0,5 0 0 0 0,0 0 0 0 0,2 0 0 0 0,1 0 0 0 0,1 0 0 0 0,-2 0 0 0 0,2 0 0 0 0,-1 0 0 0 0,-4 0 0 0 0,1 0 0 0 0,4 0 0 0 0,-1 0 0 0 0,-3 0 0 0 0,-3 0 0 0 0,-3 0 0 0 0,-2 0 0 0 0,-6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0.png"/><Relationship Id="rId7" Type="http://schemas.openxmlformats.org/officeDocument/2006/relationships/image" Target="../media/image50.png"/><Relationship Id="rId12"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4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4_333C19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kharshit.github.io/blog/2018/09/28/generative-models-and-generative-adversarial-networks"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hyperlink" Target="https://creativecommons.org/licenses/by/3.0/" TargetMode="External"/><Relationship Id="rId4" Type="http://schemas.openxmlformats.org/officeDocument/2006/relationships/diagramLayout" Target="../diagrams/layout2.xml"/><Relationship Id="rId9" Type="http://schemas.openxmlformats.org/officeDocument/2006/relationships/hyperlink" Target="http://dmlc.github.io/rstats/2017/06/01/Generative-Adversarial-Network-in-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EF6627-F78F-1AB0-7088-7013EDEF5AB2}"/>
              </a:ext>
            </a:extLst>
          </p:cNvPr>
          <p:cNvPicPr>
            <a:picLocks noChangeAspect="1"/>
          </p:cNvPicPr>
          <p:nvPr/>
        </p:nvPicPr>
        <p:blipFill rotWithShape="1">
          <a:blip r:embed="rId2"/>
          <a:srcRect t="2147" r="24160" b="6944"/>
          <a:stretch/>
        </p:blipFill>
        <p:spPr>
          <a:xfrm>
            <a:off x="3523488" y="50810"/>
            <a:ext cx="8668512" cy="6857990"/>
          </a:xfrm>
          <a:prstGeom prst="rect">
            <a:avLst/>
          </a:prstGeom>
        </p:spPr>
      </p:pic>
      <p:sp>
        <p:nvSpPr>
          <p:cNvPr id="27"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a:solidFill>
                  <a:schemeClr val="bg1"/>
                </a:solidFill>
              </a:rPr>
              <a:t>GENERATIVE MODEL FOR ANTICANCER PEPTIDE.</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solidFill>
                  <a:schemeClr val="bg1"/>
                </a:solidFill>
              </a:rPr>
              <a:t>Research Tracking  –  Sadik Bhattarai</a:t>
            </a:r>
          </a:p>
        </p:txBody>
      </p:sp>
      <p:sp>
        <p:nvSpPr>
          <p:cNvPr id="28"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ED5599F-B5A3-6409-D7AE-CB280495531B}"/>
              </a:ext>
            </a:extLst>
          </p:cNvPr>
          <p:cNvSpPr txBox="1"/>
          <p:nvPr/>
        </p:nvSpPr>
        <p:spPr>
          <a:xfrm>
            <a:off x="10922000" y="6492240"/>
            <a:ext cx="1209040" cy="36933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Calibri"/>
                <a:cs typeface="Calibri"/>
              </a:rPr>
              <a:t>NSCL LAB </a:t>
            </a:r>
            <a:endParaRPr lang="en-US"/>
          </a:p>
        </p:txBody>
      </p:sp>
      <p:sp>
        <p:nvSpPr>
          <p:cNvPr id="6" name="TextBox 5">
            <a:extLst>
              <a:ext uri="{FF2B5EF4-FFF2-40B4-BE49-F238E27FC236}">
                <a16:creationId xmlns:a16="http://schemas.microsoft.com/office/drawing/2014/main" id="{3FB0F007-9DDC-9819-8F63-191934F4518D}"/>
              </a:ext>
            </a:extLst>
          </p:cNvPr>
          <p:cNvSpPr txBox="1"/>
          <p:nvPr/>
        </p:nvSpPr>
        <p:spPr>
          <a:xfrm>
            <a:off x="5374640" y="50800"/>
            <a:ext cx="3535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008080"/>
                </a:highlight>
                <a:ea typeface="Calibri"/>
                <a:cs typeface="Calibri"/>
              </a:rPr>
              <a:t>RESEARCH TASK - 3</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1A5-86D5-93DD-DAB9-E01D4A234166}"/>
              </a:ext>
            </a:extLst>
          </p:cNvPr>
          <p:cNvSpPr>
            <a:spLocks noGrp="1"/>
          </p:cNvSpPr>
          <p:nvPr>
            <p:ph type="title"/>
          </p:nvPr>
        </p:nvSpPr>
        <p:spPr/>
        <p:txBody>
          <a:bodyPr/>
          <a:lstStyle/>
          <a:p>
            <a:r>
              <a:rPr lang="en-US" dirty="0">
                <a:cs typeface="Calibri Light"/>
              </a:rPr>
              <a:t>Composition difference between healthy cell and Cancer cells</a:t>
            </a:r>
            <a:endParaRPr lang="en-US" dirty="0"/>
          </a:p>
        </p:txBody>
      </p:sp>
      <p:sp>
        <p:nvSpPr>
          <p:cNvPr id="3" name="Content Placeholder 2">
            <a:extLst>
              <a:ext uri="{FF2B5EF4-FFF2-40B4-BE49-F238E27FC236}">
                <a16:creationId xmlns:a16="http://schemas.microsoft.com/office/drawing/2014/main" id="{C7A953C7-0112-1658-F461-9FFE4E2EDCD6}"/>
              </a:ext>
            </a:extLst>
          </p:cNvPr>
          <p:cNvSpPr>
            <a:spLocks noGrp="1"/>
          </p:cNvSpPr>
          <p:nvPr>
            <p:ph idx="1"/>
          </p:nvPr>
        </p:nvSpPr>
        <p:spPr/>
        <p:txBody>
          <a:bodyPr vert="horz" lIns="91440" tIns="45720" rIns="91440" bIns="45720" rtlCol="0" anchor="t">
            <a:normAutofit/>
          </a:bodyPr>
          <a:lstStyle/>
          <a:p>
            <a:r>
              <a:rPr lang="en-US" sz="1500" dirty="0">
                <a:solidFill>
                  <a:srgbClr val="212121"/>
                </a:solidFill>
                <a:latin typeface="Cambria"/>
                <a:ea typeface="Cambria"/>
              </a:rPr>
              <a:t>The membrane of malignant normally carries a net negative charge because of the presence of a higher number of anionic components such as the phospholipid phosphatidylserine, O-glycosylated mucins, </a:t>
            </a:r>
            <a:r>
              <a:rPr lang="en-US" sz="1500" dirty="0" err="1">
                <a:solidFill>
                  <a:srgbClr val="212121"/>
                </a:solidFill>
                <a:latin typeface="Cambria"/>
                <a:ea typeface="Cambria"/>
              </a:rPr>
              <a:t>sialylated</a:t>
            </a:r>
            <a:r>
              <a:rPr lang="en-US" sz="1500" dirty="0">
                <a:solidFill>
                  <a:srgbClr val="212121"/>
                </a:solidFill>
                <a:latin typeface="Cambria"/>
                <a:ea typeface="Cambria"/>
              </a:rPr>
              <a:t> gangliosides and heparin sulphate than normal cells, which contributes to the selective cytotoxic property of ACPs.</a:t>
            </a:r>
          </a:p>
          <a:p>
            <a:r>
              <a:rPr lang="en-US" sz="1500" dirty="0" err="1">
                <a:solidFill>
                  <a:srgbClr val="212121"/>
                </a:solidFill>
                <a:latin typeface="Cambria"/>
                <a:ea typeface="Cambria"/>
              </a:rPr>
              <a:t>Cholestrol</a:t>
            </a:r>
            <a:r>
              <a:rPr lang="en-US" sz="1500" dirty="0">
                <a:solidFill>
                  <a:srgbClr val="212121"/>
                </a:solidFill>
                <a:latin typeface="Cambria"/>
                <a:ea typeface="Cambria"/>
              </a:rPr>
              <a:t> Biomarkers:  Normal cells have large amounts of cholesterol which works as a protective layer to modulate the cell fluidity and block the entrance or passage of cationic ACPs.</a:t>
            </a:r>
          </a:p>
          <a:p>
            <a:r>
              <a:rPr lang="en-US" sz="1500" dirty="0">
                <a:solidFill>
                  <a:srgbClr val="212121"/>
                </a:solidFill>
                <a:latin typeface="Cambria"/>
                <a:ea typeface="Cambria"/>
              </a:rPr>
              <a:t>In contrast, most malignant cells have increased membrane fluidity, due to the low content of cholesterol in cell membranes, which may make them susceptible to ACPs.</a:t>
            </a:r>
          </a:p>
          <a:p>
            <a:r>
              <a:rPr lang="en-US" sz="1500" dirty="0">
                <a:solidFill>
                  <a:srgbClr val="212121"/>
                </a:solidFill>
                <a:latin typeface="Cambria"/>
                <a:ea typeface="Cambria"/>
              </a:rPr>
              <a:t> In addition, cancer cells also contain an increased number of microvilli, in contrast to healthy cells. </a:t>
            </a:r>
          </a:p>
          <a:p>
            <a:r>
              <a:rPr lang="en-US" sz="1500" dirty="0">
                <a:solidFill>
                  <a:srgbClr val="212121"/>
                </a:solidFill>
                <a:latin typeface="Cambria"/>
                <a:ea typeface="Cambria"/>
              </a:rPr>
              <a:t>The presence of microvilli with irregular size and shape on cancer cells can increase the surface area of cells for ACP binding and interactions, influences cell adhesion, and the communications between cancer cells and their environments, and facilities the specific interaction of ACPs with cancer cells.</a:t>
            </a:r>
          </a:p>
          <a:p>
            <a:r>
              <a:rPr lang="en-US" sz="1500" dirty="0">
                <a:solidFill>
                  <a:srgbClr val="212121"/>
                </a:solidFill>
                <a:latin typeface="Cambria"/>
                <a:ea typeface="Cambria"/>
              </a:rPr>
              <a:t>Certain membrane active peptides disrupt the membrane of mitochondria causing the release of cytochrome c, which induce oligomerization of Apaf-1, activation of caspase-9 and the transformation of pro-caspase-3 to caspase-3, initiating apoptosis in many cancer cells.</a:t>
            </a:r>
          </a:p>
          <a:p>
            <a:r>
              <a:rPr lang="en-US" sz="1500" dirty="0">
                <a:solidFill>
                  <a:srgbClr val="212121"/>
                </a:solidFill>
                <a:latin typeface="Cambria"/>
                <a:ea typeface="Cambria"/>
              </a:rPr>
              <a:t>For example, the cationic membrane-active peptide (KLAKLAKKLAKLAK) has been shown to target mitochondria and trigger apoptosis after fusing to a CNGRC homing domain</a:t>
            </a:r>
          </a:p>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F50D9F-7C44-ED49-3B43-FBB1F594C212}"/>
                  </a:ext>
                </a:extLst>
              </p14:cNvPr>
              <p14:cNvContentPartPr/>
              <p14:nvPr/>
            </p14:nvContentPartPr>
            <p14:xfrm>
              <a:off x="4343437" y="2168768"/>
              <a:ext cx="9769" cy="9769"/>
            </p14:xfrm>
          </p:contentPart>
        </mc:Choice>
        <mc:Fallback xmlns="">
          <p:pic>
            <p:nvPicPr>
              <p:cNvPr id="4" name="Ink 3">
                <a:extLst>
                  <a:ext uri="{FF2B5EF4-FFF2-40B4-BE49-F238E27FC236}">
                    <a16:creationId xmlns:a16="http://schemas.microsoft.com/office/drawing/2014/main" id="{4DF50D9F-7C44-ED49-3B43-FBB1F594C212}"/>
                  </a:ext>
                </a:extLst>
              </p:cNvPr>
              <p:cNvPicPr/>
              <p:nvPr/>
            </p:nvPicPr>
            <p:blipFill>
              <a:blip r:embed="rId3"/>
              <a:stretch>
                <a:fillRect/>
              </a:stretch>
            </p:blipFill>
            <p:spPr>
              <a:xfrm>
                <a:off x="4222139" y="1925357"/>
                <a:ext cx="253180" cy="49740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B0C36D7-E342-4CF4-841A-A5FABB011E44}"/>
                  </a:ext>
                </a:extLst>
              </p14:cNvPr>
              <p14:cNvContentPartPr/>
              <p14:nvPr/>
            </p14:nvContentPartPr>
            <p14:xfrm>
              <a:off x="3897922" y="2188307"/>
              <a:ext cx="2705127" cy="31373"/>
            </p14:xfrm>
          </p:contentPart>
        </mc:Choice>
        <mc:Fallback xmlns="">
          <p:pic>
            <p:nvPicPr>
              <p:cNvPr id="5" name="Ink 4">
                <a:extLst>
                  <a:ext uri="{FF2B5EF4-FFF2-40B4-BE49-F238E27FC236}">
                    <a16:creationId xmlns:a16="http://schemas.microsoft.com/office/drawing/2014/main" id="{EB0C36D7-E342-4CF4-841A-A5FABB011E44}"/>
                  </a:ext>
                </a:extLst>
              </p:cNvPr>
              <p:cNvPicPr/>
              <p:nvPr/>
            </p:nvPicPr>
            <p:blipFill>
              <a:blip r:embed="rId5"/>
              <a:stretch>
                <a:fillRect/>
              </a:stretch>
            </p:blipFill>
            <p:spPr>
              <a:xfrm>
                <a:off x="3843927" y="2081710"/>
                <a:ext cx="2812756" cy="2449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DFEAA33-D93F-E0B4-EAD9-E17166E5C29B}"/>
                  </a:ext>
                </a:extLst>
              </p14:cNvPr>
              <p14:cNvContentPartPr/>
              <p14:nvPr/>
            </p14:nvContentPartPr>
            <p14:xfrm>
              <a:off x="6750538" y="2170571"/>
              <a:ext cx="1795565" cy="174613"/>
            </p14:xfrm>
          </p:contentPart>
        </mc:Choice>
        <mc:Fallback xmlns="">
          <p:pic>
            <p:nvPicPr>
              <p:cNvPr id="6" name="Ink 5">
                <a:extLst>
                  <a:ext uri="{FF2B5EF4-FFF2-40B4-BE49-F238E27FC236}">
                    <a16:creationId xmlns:a16="http://schemas.microsoft.com/office/drawing/2014/main" id="{FDFEAA33-D93F-E0B4-EAD9-E17166E5C29B}"/>
                  </a:ext>
                </a:extLst>
              </p:cNvPr>
              <p:cNvPicPr/>
              <p:nvPr/>
            </p:nvPicPr>
            <p:blipFill>
              <a:blip r:embed="rId7"/>
              <a:stretch>
                <a:fillRect/>
              </a:stretch>
            </p:blipFill>
            <p:spPr>
              <a:xfrm>
                <a:off x="6696552" y="2063144"/>
                <a:ext cx="1903177" cy="38982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EA69FF6-CC8A-2448-7AF5-9C660F7D984E}"/>
                  </a:ext>
                </a:extLst>
              </p14:cNvPr>
              <p14:cNvContentPartPr/>
              <p14:nvPr/>
            </p14:nvContentPartPr>
            <p14:xfrm>
              <a:off x="7727461" y="2256691"/>
              <a:ext cx="9769" cy="9769"/>
            </p14:xfrm>
          </p:contentPart>
        </mc:Choice>
        <mc:Fallback xmlns="">
          <p:pic>
            <p:nvPicPr>
              <p:cNvPr id="7" name="Ink 6">
                <a:extLst>
                  <a:ext uri="{FF2B5EF4-FFF2-40B4-BE49-F238E27FC236}">
                    <a16:creationId xmlns:a16="http://schemas.microsoft.com/office/drawing/2014/main" id="{DEA69FF6-CC8A-2448-7AF5-9C660F7D984E}"/>
                  </a:ext>
                </a:extLst>
              </p:cNvPr>
              <p:cNvPicPr/>
              <p:nvPr/>
            </p:nvPicPr>
            <p:blipFill>
              <a:blip r:embed="rId9"/>
              <a:stretch>
                <a:fillRect/>
              </a:stretch>
            </p:blipFill>
            <p:spPr>
              <a:xfrm>
                <a:off x="6271880" y="-664240"/>
                <a:ext cx="2930700" cy="586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810F5A1-2917-3576-809D-C465365E6865}"/>
                  </a:ext>
                </a:extLst>
              </p14:cNvPr>
              <p14:cNvContentPartPr/>
              <p14:nvPr/>
            </p14:nvContentPartPr>
            <p14:xfrm>
              <a:off x="7717691" y="2256691"/>
              <a:ext cx="9769" cy="9769"/>
            </p14:xfrm>
          </p:contentPart>
        </mc:Choice>
        <mc:Fallback xmlns="">
          <p:pic>
            <p:nvPicPr>
              <p:cNvPr id="8" name="Ink 7">
                <a:extLst>
                  <a:ext uri="{FF2B5EF4-FFF2-40B4-BE49-F238E27FC236}">
                    <a16:creationId xmlns:a16="http://schemas.microsoft.com/office/drawing/2014/main" id="{2810F5A1-2917-3576-809D-C465365E6865}"/>
                  </a:ext>
                </a:extLst>
              </p:cNvPr>
              <p:cNvPicPr/>
              <p:nvPr/>
            </p:nvPicPr>
            <p:blipFill>
              <a:blip r:embed="rId9"/>
              <a:stretch>
                <a:fillRect/>
              </a:stretch>
            </p:blipFill>
            <p:spPr>
              <a:xfrm>
                <a:off x="6252341" y="-664240"/>
                <a:ext cx="2930700" cy="586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354A61A-F9B6-85D0-A649-8930602E8B76}"/>
                  </a:ext>
                </a:extLst>
              </p14:cNvPr>
              <p14:cNvContentPartPr/>
              <p14:nvPr/>
            </p14:nvContentPartPr>
            <p14:xfrm>
              <a:off x="8684846" y="2207845"/>
              <a:ext cx="1865850" cy="9769"/>
            </p14:xfrm>
          </p:contentPart>
        </mc:Choice>
        <mc:Fallback xmlns="">
          <p:pic>
            <p:nvPicPr>
              <p:cNvPr id="11" name="Ink 10">
                <a:extLst>
                  <a:ext uri="{FF2B5EF4-FFF2-40B4-BE49-F238E27FC236}">
                    <a16:creationId xmlns:a16="http://schemas.microsoft.com/office/drawing/2014/main" id="{4354A61A-F9B6-85D0-A649-8930602E8B76}"/>
                  </a:ext>
                </a:extLst>
              </p:cNvPr>
              <p:cNvPicPr/>
              <p:nvPr/>
            </p:nvPicPr>
            <p:blipFill>
              <a:blip r:embed="rId12"/>
              <a:stretch>
                <a:fillRect/>
              </a:stretch>
            </p:blipFill>
            <p:spPr>
              <a:xfrm>
                <a:off x="8631217" y="-713086"/>
                <a:ext cx="1973468" cy="5861400"/>
              </a:xfrm>
              <a:prstGeom prst="rect">
                <a:avLst/>
              </a:prstGeom>
            </p:spPr>
          </p:pic>
        </mc:Fallback>
      </mc:AlternateContent>
    </p:spTree>
    <p:extLst>
      <p:ext uri="{BB962C8B-B14F-4D97-AF65-F5344CB8AC3E}">
        <p14:creationId xmlns:p14="http://schemas.microsoft.com/office/powerpoint/2010/main" val="124260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1A5-86D5-93DD-DAB9-E01D4A234166}"/>
              </a:ext>
            </a:extLst>
          </p:cNvPr>
          <p:cNvSpPr>
            <a:spLocks noGrp="1"/>
          </p:cNvSpPr>
          <p:nvPr>
            <p:ph type="title"/>
          </p:nvPr>
        </p:nvSpPr>
        <p:spPr/>
        <p:txBody>
          <a:bodyPr/>
          <a:lstStyle/>
          <a:p>
            <a:r>
              <a:rPr lang="en-US" dirty="0">
                <a:cs typeface="Calibri Light"/>
              </a:rPr>
              <a:t>Currently Marketed Antimicrobial peptides and ACPS (As of May 2018)</a:t>
            </a:r>
            <a:endParaRPr lang="en-US" dirty="0"/>
          </a:p>
        </p:txBody>
      </p:sp>
      <p:sp>
        <p:nvSpPr>
          <p:cNvPr id="3" name="Content Placeholder 2">
            <a:extLst>
              <a:ext uri="{FF2B5EF4-FFF2-40B4-BE49-F238E27FC236}">
                <a16:creationId xmlns:a16="http://schemas.microsoft.com/office/drawing/2014/main" id="{C7A953C7-0112-1658-F461-9FFE4E2EDCD6}"/>
              </a:ext>
            </a:extLst>
          </p:cNvPr>
          <p:cNvSpPr>
            <a:spLocks noGrp="1"/>
          </p:cNvSpPr>
          <p:nvPr>
            <p:ph idx="1"/>
          </p:nvPr>
        </p:nvSpPr>
        <p:spPr/>
        <p:txBody>
          <a:bodyPr vert="horz" lIns="91440" tIns="45720" rIns="91440" bIns="45720" rtlCol="0" anchor="t">
            <a:normAutofit/>
          </a:bodyPr>
          <a:lstStyle/>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a:p>
            <a:endParaRPr lang="en-US" sz="1500" dirty="0">
              <a:solidFill>
                <a:srgbClr val="212121"/>
              </a:solidFill>
              <a:latin typeface="Cambria"/>
              <a:ea typeface="Cambria"/>
            </a:endParaRPr>
          </a:p>
        </p:txBody>
      </p:sp>
      <p:pic>
        <p:nvPicPr>
          <p:cNvPr id="9" name="Picture 9" descr="A table of medical records&#10;&#10;Description automatically generated">
            <a:extLst>
              <a:ext uri="{FF2B5EF4-FFF2-40B4-BE49-F238E27FC236}">
                <a16:creationId xmlns:a16="http://schemas.microsoft.com/office/drawing/2014/main" id="{9B6C9B6E-AD3B-65B8-2067-1FA33975824B}"/>
              </a:ext>
            </a:extLst>
          </p:cNvPr>
          <p:cNvPicPr>
            <a:picLocks noChangeAspect="1"/>
          </p:cNvPicPr>
          <p:nvPr/>
        </p:nvPicPr>
        <p:blipFill>
          <a:blip r:embed="rId3"/>
          <a:stretch>
            <a:fillRect/>
          </a:stretch>
        </p:blipFill>
        <p:spPr>
          <a:xfrm>
            <a:off x="3848505" y="1739971"/>
            <a:ext cx="5057078" cy="3945388"/>
          </a:xfrm>
          <a:prstGeom prst="rect">
            <a:avLst/>
          </a:prstGeom>
        </p:spPr>
      </p:pic>
    </p:spTree>
    <p:extLst>
      <p:ext uri="{BB962C8B-B14F-4D97-AF65-F5344CB8AC3E}">
        <p14:creationId xmlns:p14="http://schemas.microsoft.com/office/powerpoint/2010/main" val="85957666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D948-D25F-AE59-6938-5C9A22BAE81F}"/>
              </a:ext>
            </a:extLst>
          </p:cNvPr>
          <p:cNvSpPr>
            <a:spLocks noGrp="1"/>
          </p:cNvSpPr>
          <p:nvPr>
            <p:ph type="title"/>
          </p:nvPr>
        </p:nvSpPr>
        <p:spPr/>
        <p:txBody>
          <a:bodyPr>
            <a:normAutofit/>
          </a:bodyPr>
          <a:lstStyle/>
          <a:p>
            <a:r>
              <a:rPr lang="en-US" dirty="0">
                <a:cs typeface="Calibri Light"/>
              </a:rPr>
              <a:t>List of bioactive peptides with potentials for anticancer therapies</a:t>
            </a:r>
          </a:p>
        </p:txBody>
      </p:sp>
      <p:pic>
        <p:nvPicPr>
          <p:cNvPr id="4" name="Picture 4" descr="A diagram of a safety and anticancer properties&#10;&#10;Description automatically generated">
            <a:extLst>
              <a:ext uri="{FF2B5EF4-FFF2-40B4-BE49-F238E27FC236}">
                <a16:creationId xmlns:a16="http://schemas.microsoft.com/office/drawing/2014/main" id="{B86CF26F-29E4-A79F-BFD7-EBEDF07DCEEE}"/>
              </a:ext>
            </a:extLst>
          </p:cNvPr>
          <p:cNvPicPr>
            <a:picLocks noGrp="1" noChangeAspect="1"/>
          </p:cNvPicPr>
          <p:nvPr>
            <p:ph idx="1"/>
          </p:nvPr>
        </p:nvPicPr>
        <p:blipFill>
          <a:blip r:embed="rId2"/>
          <a:stretch>
            <a:fillRect/>
          </a:stretch>
        </p:blipFill>
        <p:spPr>
          <a:xfrm>
            <a:off x="6599477" y="2079625"/>
            <a:ext cx="5372353" cy="3970338"/>
          </a:xfrm>
        </p:spPr>
      </p:pic>
      <p:pic>
        <p:nvPicPr>
          <p:cNvPr id="5" name="Picture 5" descr="A screenshot of a medical information&#10;&#10;Description automatically generated">
            <a:extLst>
              <a:ext uri="{FF2B5EF4-FFF2-40B4-BE49-F238E27FC236}">
                <a16:creationId xmlns:a16="http://schemas.microsoft.com/office/drawing/2014/main" id="{3FFFC207-EB85-2F9D-F198-0430CC846277}"/>
              </a:ext>
            </a:extLst>
          </p:cNvPr>
          <p:cNvPicPr>
            <a:picLocks noChangeAspect="1"/>
          </p:cNvPicPr>
          <p:nvPr/>
        </p:nvPicPr>
        <p:blipFill>
          <a:blip r:embed="rId3"/>
          <a:stretch>
            <a:fillRect/>
          </a:stretch>
        </p:blipFill>
        <p:spPr>
          <a:xfrm>
            <a:off x="601785" y="2121088"/>
            <a:ext cx="5644661" cy="3622055"/>
          </a:xfrm>
          <a:prstGeom prst="rect">
            <a:avLst/>
          </a:prstGeom>
        </p:spPr>
      </p:pic>
    </p:spTree>
    <p:extLst>
      <p:ext uri="{BB962C8B-B14F-4D97-AF65-F5344CB8AC3E}">
        <p14:creationId xmlns:p14="http://schemas.microsoft.com/office/powerpoint/2010/main" val="196065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C4D5466-668F-02F3-4F45-43EA6A36E038}"/>
              </a:ext>
            </a:extLst>
          </p:cNvPr>
          <p:cNvSpPr>
            <a:spLocks noGrp="1"/>
          </p:cNvSpPr>
          <p:nvPr>
            <p:ph type="title"/>
          </p:nvPr>
        </p:nvSpPr>
        <p:spPr>
          <a:xfrm>
            <a:off x="838200" y="365125"/>
            <a:ext cx="5393361" cy="1325563"/>
          </a:xfrm>
        </p:spPr>
        <p:txBody>
          <a:bodyPr>
            <a:normAutofit/>
          </a:bodyPr>
          <a:lstStyle/>
          <a:p>
            <a:r>
              <a:rPr lang="en-US">
                <a:ea typeface="Calibri Light"/>
                <a:cs typeface="Calibri Light"/>
              </a:rPr>
              <a:t>Therapeutic Target for Anticancer peptides</a:t>
            </a:r>
            <a:endParaRPr lang="en-US"/>
          </a:p>
        </p:txBody>
      </p:sp>
      <p:sp>
        <p:nvSpPr>
          <p:cNvPr id="3" name="Content Placeholder 2">
            <a:extLst>
              <a:ext uri="{FF2B5EF4-FFF2-40B4-BE49-F238E27FC236}">
                <a16:creationId xmlns:a16="http://schemas.microsoft.com/office/drawing/2014/main" id="{7B8D4241-5B1A-8D95-FA71-D9D8506CDF1B}"/>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700">
                <a:ea typeface="+mn-lt"/>
                <a:cs typeface="+mn-lt"/>
              </a:rPr>
              <a:t>Here is a list of common therapeutic targets in anticancer research:</a:t>
            </a:r>
            <a:endParaRPr lang="en-US" sz="700">
              <a:ea typeface="Calibri" panose="020F0502020204030204"/>
              <a:cs typeface="Calibri" panose="020F0502020204030204"/>
            </a:endParaRPr>
          </a:p>
          <a:p>
            <a:r>
              <a:rPr lang="en-US" sz="700">
                <a:ea typeface="+mn-lt"/>
                <a:cs typeface="+mn-lt"/>
              </a:rPr>
              <a:t>Epidermal Growth Factor Receptor (EGFR): EGFR is a cell surface receptor involved in the regulation of cell growth and division. EGFR inhibitors are used to target cancers that overexpress EGFR, such as lung, colorectal, and head and neck cancers.</a:t>
            </a:r>
            <a:endParaRPr lang="en-US" sz="700">
              <a:ea typeface="Calibri"/>
              <a:cs typeface="Calibri"/>
            </a:endParaRPr>
          </a:p>
          <a:p>
            <a:r>
              <a:rPr lang="en-US" sz="700">
                <a:ea typeface="+mn-lt"/>
                <a:cs typeface="+mn-lt"/>
              </a:rPr>
              <a:t>Human Epidermal Growth Factor Receptor 2 (HER2): HER2 is a protein that plays a role in cell growth and survival. HER2-targeted therapies, such as trastuzumab, are effective against breast and gastric cancers that have HER2 amplification or overexpression.</a:t>
            </a:r>
            <a:endParaRPr lang="en-US" sz="700">
              <a:ea typeface="Calibri"/>
              <a:cs typeface="Calibri"/>
            </a:endParaRPr>
          </a:p>
          <a:p>
            <a:r>
              <a:rPr lang="en-US" sz="700">
                <a:ea typeface="+mn-lt"/>
                <a:cs typeface="+mn-lt"/>
              </a:rPr>
              <a:t>Vascular Endothelial Growth Factor (VEGF): VEGF is a protein that promotes the growth of new blood vessels. Inhibitors of VEGF, such as bevacizumab, are used to target tumor angiogenesis and are used in the treatment of various cancers, including colorectal, lung, and renal cell carcinoma.</a:t>
            </a:r>
            <a:endParaRPr lang="en-US" sz="700">
              <a:ea typeface="Calibri"/>
              <a:cs typeface="Calibri"/>
            </a:endParaRPr>
          </a:p>
          <a:p>
            <a:r>
              <a:rPr lang="en-US" sz="700" dirty="0">
                <a:ea typeface="+mn-lt"/>
                <a:cs typeface="+mn-lt"/>
              </a:rPr>
              <a:t>Poly(ADP-ribose) Polymerase (PARP): PARP enzymes are involved in DNA repair processes. PARP inhibitors, such as </a:t>
            </a:r>
            <a:r>
              <a:rPr lang="en-US" sz="700" dirty="0" err="1">
                <a:ea typeface="+mn-lt"/>
                <a:cs typeface="+mn-lt"/>
              </a:rPr>
              <a:t>olaparib</a:t>
            </a:r>
            <a:r>
              <a:rPr lang="en-US" sz="700" dirty="0">
                <a:ea typeface="+mn-lt"/>
                <a:cs typeface="+mn-lt"/>
              </a:rPr>
              <a:t>, are used in the treatment of cancers with defects in DNA repair, particularly those with BRCA mutations, such as ovarian and breast cancers.</a:t>
            </a:r>
            <a:endParaRPr lang="en-US" sz="700" dirty="0">
              <a:ea typeface="Calibri"/>
              <a:cs typeface="Calibri"/>
            </a:endParaRPr>
          </a:p>
          <a:p>
            <a:r>
              <a:rPr lang="en-US" sz="700">
                <a:ea typeface="+mn-lt"/>
                <a:cs typeface="+mn-lt"/>
              </a:rPr>
              <a:t>BCR-ABL Tyrosine Kinase: BCR-ABL is a fusion protein produced by the Philadelphia chromosome, which is associated with chronic myeloid leukemia (CML) and some cases of acute lymphoblastic leukemia (ALL). Tyrosine kinase inhibitors (TKIs), such as imatinib, target the BCR-ABL protein and have revolutionized the treatment of CML.</a:t>
            </a:r>
            <a:endParaRPr lang="en-US" sz="700">
              <a:ea typeface="Calibri"/>
              <a:cs typeface="Calibri"/>
            </a:endParaRPr>
          </a:p>
          <a:p>
            <a:r>
              <a:rPr lang="en-US" sz="700">
                <a:ea typeface="+mn-lt"/>
                <a:cs typeface="+mn-lt"/>
              </a:rPr>
              <a:t>Programmed Cell Death 1 (PD-1) and Programmed Death-Ligand 1 (PD-L1): PD-1 and PD-L1 are immune checkpoint proteins that regulate T cell activity. Monoclonal antibodies targeting PD-1 (e.g., pembrolizumab) or PD-L1 (e.g., atezolizumab) have been developed to enhance the immune response against cancer cells and are used in the treatment of various cancers, including melanoma, lung cancer, and bladder cancer.</a:t>
            </a:r>
            <a:endParaRPr lang="en-US" sz="700">
              <a:ea typeface="Calibri"/>
              <a:cs typeface="Calibri"/>
            </a:endParaRPr>
          </a:p>
          <a:p>
            <a:r>
              <a:rPr lang="en-US" sz="700" dirty="0">
                <a:ea typeface="+mn-lt"/>
                <a:cs typeface="+mn-lt"/>
              </a:rPr>
              <a:t>B-Cell Lymphoma 2 (BCL-2): BCL-2 is a protein involved in regulating programmed cell death (apoptosis). Inhibitors of BCL-2, such as </a:t>
            </a:r>
            <a:r>
              <a:rPr lang="en-US" sz="700" dirty="0" err="1">
                <a:ea typeface="+mn-lt"/>
                <a:cs typeface="+mn-lt"/>
              </a:rPr>
              <a:t>venetoclax</a:t>
            </a:r>
            <a:r>
              <a:rPr lang="en-US" sz="700" dirty="0">
                <a:ea typeface="+mn-lt"/>
                <a:cs typeface="+mn-lt"/>
              </a:rPr>
              <a:t>, have shown efficacy in the treatment of certain hematological malignancies, including chronic lymphocytic leukemia (CLL) and acute myeloid leukemia (AML).</a:t>
            </a:r>
            <a:endParaRPr lang="en-US" sz="700">
              <a:ea typeface="Calibri"/>
              <a:cs typeface="Calibri"/>
            </a:endParaRPr>
          </a:p>
          <a:p>
            <a:r>
              <a:rPr lang="en-US" sz="700" dirty="0">
                <a:ea typeface="+mn-lt"/>
                <a:cs typeface="+mn-lt"/>
              </a:rPr>
              <a:t>Anaplastic Lymphoma Kinase (ALK): ALK is a receptor tyrosine kinase that is aberrantly activated in some cancers, such as non-small cell lung cancer (NSCLC) and anaplastic large cell lymphoma (ALCL). ALK inhibitors, such as </a:t>
            </a:r>
            <a:r>
              <a:rPr lang="en-US" sz="700" dirty="0" err="1">
                <a:ea typeface="+mn-lt"/>
                <a:cs typeface="+mn-lt"/>
              </a:rPr>
              <a:t>crizotinib</a:t>
            </a:r>
            <a:r>
              <a:rPr lang="en-US" sz="700" dirty="0">
                <a:ea typeface="+mn-lt"/>
                <a:cs typeface="+mn-lt"/>
              </a:rPr>
              <a:t>, are used to target tumors with ALK gene fusions.</a:t>
            </a:r>
            <a:endParaRPr lang="en-US" sz="700" dirty="0">
              <a:ea typeface="Calibri"/>
              <a:cs typeface="Calibri"/>
            </a:endParaRPr>
          </a:p>
          <a:p>
            <a:r>
              <a:rPr lang="en-US" sz="700">
                <a:ea typeface="+mn-lt"/>
                <a:cs typeface="+mn-lt"/>
              </a:rPr>
              <a:t>Mitogen-Activated Protein Kinase (MAPK) Pathway: The MAPK pathway is a signaling pathway involved in cell proliferation and survival. Inhibitors of key proteins in this pathway, such as BRAF inhibitors (e.g., vemurafenib) and MEK inhibitors (e.g., trametinib), are used in the treatment of cancers with mutations in the MAPK pathway, such as melanoma and certain types of colorectal cancer.</a:t>
            </a:r>
            <a:endParaRPr lang="en-US" sz="700">
              <a:ea typeface="Calibri"/>
              <a:cs typeface="Calibri"/>
            </a:endParaRPr>
          </a:p>
          <a:p>
            <a:r>
              <a:rPr lang="en-US" sz="700" dirty="0">
                <a:ea typeface="+mn-lt"/>
                <a:cs typeface="+mn-lt"/>
              </a:rPr>
              <a:t>Cyclin-Dependent Kinases (CDKs): CDKs are enzymes involved in cell cycle regulation. Inhibitors of CDKs, such as </a:t>
            </a:r>
            <a:r>
              <a:rPr lang="en-US" sz="700" dirty="0" err="1">
                <a:ea typeface="+mn-lt"/>
                <a:cs typeface="+mn-lt"/>
              </a:rPr>
              <a:t>palbociclib</a:t>
            </a:r>
            <a:r>
              <a:rPr lang="en-US" sz="700" dirty="0">
                <a:ea typeface="+mn-lt"/>
                <a:cs typeface="+mn-lt"/>
              </a:rPr>
              <a:t> and </a:t>
            </a:r>
            <a:r>
              <a:rPr lang="en-US" sz="700" dirty="0" err="1">
                <a:ea typeface="+mn-lt"/>
                <a:cs typeface="+mn-lt"/>
              </a:rPr>
              <a:t>ribociclib</a:t>
            </a:r>
            <a:r>
              <a:rPr lang="en-US" sz="700" dirty="0">
                <a:ea typeface="+mn-lt"/>
                <a:cs typeface="+mn-lt"/>
              </a:rPr>
              <a:t>, have been developed to target specific cyclin-CDK complexes and are used in the treatment of hormone receptor-positive breast cancers.</a:t>
            </a:r>
            <a:endParaRPr lang="en-US" sz="700" dirty="0">
              <a:ea typeface="Calibri"/>
              <a:cs typeface="Calibri"/>
            </a:endParaRPr>
          </a:p>
          <a:p>
            <a:r>
              <a:rPr lang="en-US" sz="700">
                <a:ea typeface="+mn-lt"/>
                <a:cs typeface="+mn-lt"/>
              </a:rPr>
              <a:t>It's important to note that this list is not exhaustive, and there are many other therapeutic targets being explored in anticancer research. The selection of a specific therapeutic target depends on the type of cancer, genetic alterations, and other factors unique to each patient's condition.</a:t>
            </a:r>
            <a:endParaRPr lang="en-US" sz="700">
              <a:ea typeface="Calibri"/>
              <a:cs typeface="Calibri"/>
            </a:endParaRPr>
          </a:p>
          <a:p>
            <a:endParaRPr lang="en-US" sz="700">
              <a:ea typeface="Calibri"/>
              <a:cs typeface="Calibri"/>
            </a:endParaRPr>
          </a:p>
        </p:txBody>
      </p:sp>
      <p:pic>
        <p:nvPicPr>
          <p:cNvPr id="5" name="Picture 4" descr="3D render of cells">
            <a:extLst>
              <a:ext uri="{FF2B5EF4-FFF2-40B4-BE49-F238E27FC236}">
                <a16:creationId xmlns:a16="http://schemas.microsoft.com/office/drawing/2014/main" id="{2EE206D0-298C-98E5-5027-7FC3D699CD9B}"/>
              </a:ext>
            </a:extLst>
          </p:cNvPr>
          <p:cNvPicPr>
            <a:picLocks noChangeAspect="1"/>
          </p:cNvPicPr>
          <p:nvPr/>
        </p:nvPicPr>
        <p:blipFill rotWithShape="1">
          <a:blip r:embed="rId2"/>
          <a:srcRect l="19209" r="2454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16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C4D5466-668F-02F3-4F45-43EA6A36E038}"/>
              </a:ext>
            </a:extLst>
          </p:cNvPr>
          <p:cNvSpPr>
            <a:spLocks noGrp="1"/>
          </p:cNvSpPr>
          <p:nvPr>
            <p:ph type="title"/>
          </p:nvPr>
        </p:nvSpPr>
        <p:spPr>
          <a:xfrm>
            <a:off x="838200" y="365125"/>
            <a:ext cx="5393361" cy="1325563"/>
          </a:xfrm>
        </p:spPr>
        <p:txBody>
          <a:bodyPr>
            <a:normAutofit/>
          </a:bodyPr>
          <a:lstStyle/>
          <a:p>
            <a:r>
              <a:rPr lang="en-US">
                <a:ea typeface="Calibri Light"/>
                <a:cs typeface="Calibri Light"/>
              </a:rPr>
              <a:t>Therapeutic Target for Anticancer peptides</a:t>
            </a:r>
            <a:endParaRPr lang="en-US"/>
          </a:p>
        </p:txBody>
      </p:sp>
      <p:sp>
        <p:nvSpPr>
          <p:cNvPr id="3" name="Content Placeholder 2">
            <a:extLst>
              <a:ext uri="{FF2B5EF4-FFF2-40B4-BE49-F238E27FC236}">
                <a16:creationId xmlns:a16="http://schemas.microsoft.com/office/drawing/2014/main" id="{7B8D4241-5B1A-8D95-FA71-D9D8506CDF1B}"/>
              </a:ext>
            </a:extLst>
          </p:cNvPr>
          <p:cNvSpPr>
            <a:spLocks noGrp="1"/>
          </p:cNvSpPr>
          <p:nvPr>
            <p:ph idx="1"/>
          </p:nvPr>
        </p:nvSpPr>
        <p:spPr>
          <a:xfrm>
            <a:off x="838200" y="1825625"/>
            <a:ext cx="5393361" cy="4351338"/>
          </a:xfrm>
        </p:spPr>
        <p:txBody>
          <a:bodyPr vert="horz" lIns="91440" tIns="45720" rIns="91440" bIns="45720" rtlCol="0" anchor="t">
            <a:normAutofit/>
          </a:bodyPr>
          <a:lstStyle/>
          <a:p>
            <a:r>
              <a:rPr lang="en-US" sz="1400" dirty="0">
                <a:ea typeface="+mn-lt"/>
                <a:cs typeface="+mn-lt"/>
              </a:rPr>
              <a:t>Considering anticancer as an example, we can obtain de novo peptides for breast cancer, lung cancer, prostate cancer etc., and the targets can be BCL-2, TOP1,  CDK4/6etc .</a:t>
            </a:r>
            <a:endParaRPr lang="en-US" sz="1400" dirty="0">
              <a:ea typeface="Calibri" panose="020F0502020204030204"/>
              <a:cs typeface="Calibri" panose="020F0502020204030204"/>
            </a:endParaRPr>
          </a:p>
        </p:txBody>
      </p:sp>
      <p:pic>
        <p:nvPicPr>
          <p:cNvPr id="5" name="Picture 4" descr="3D render of cells">
            <a:extLst>
              <a:ext uri="{FF2B5EF4-FFF2-40B4-BE49-F238E27FC236}">
                <a16:creationId xmlns:a16="http://schemas.microsoft.com/office/drawing/2014/main" id="{2EE206D0-298C-98E5-5027-7FC3D699CD9B}"/>
              </a:ext>
            </a:extLst>
          </p:cNvPr>
          <p:cNvPicPr>
            <a:picLocks noChangeAspect="1"/>
          </p:cNvPicPr>
          <p:nvPr/>
        </p:nvPicPr>
        <p:blipFill rotWithShape="1">
          <a:blip r:embed="rId2"/>
          <a:srcRect l="19209" r="2454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578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6120-2C02-D582-8E19-908334699304}"/>
              </a:ext>
            </a:extLst>
          </p:cNvPr>
          <p:cNvSpPr>
            <a:spLocks noGrp="1"/>
          </p:cNvSpPr>
          <p:nvPr>
            <p:ph type="title"/>
          </p:nvPr>
        </p:nvSpPr>
        <p:spPr/>
        <p:txBody>
          <a:bodyPr/>
          <a:lstStyle/>
          <a:p>
            <a:r>
              <a:rPr lang="en-US" dirty="0">
                <a:ea typeface="Calibri Light"/>
                <a:cs typeface="Calibri Light"/>
              </a:rPr>
              <a:t>Generation of Anticancer peptide </a:t>
            </a:r>
            <a:endParaRPr lang="en-US" dirty="0"/>
          </a:p>
        </p:txBody>
      </p:sp>
      <p:sp>
        <p:nvSpPr>
          <p:cNvPr id="3" name="Content Placeholder 2">
            <a:extLst>
              <a:ext uri="{FF2B5EF4-FFF2-40B4-BE49-F238E27FC236}">
                <a16:creationId xmlns:a16="http://schemas.microsoft.com/office/drawing/2014/main" id="{1A353261-6773-856A-640B-5F935981F0B0}"/>
              </a:ext>
            </a:extLst>
          </p:cNvPr>
          <p:cNvSpPr>
            <a:spLocks noGrp="1"/>
          </p:cNvSpPr>
          <p:nvPr>
            <p:ph idx="1"/>
          </p:nvPr>
        </p:nvSpPr>
        <p:spPr/>
        <p:txBody>
          <a:bodyPr vert="horz" lIns="91440" tIns="45720" rIns="91440" bIns="45720" rtlCol="0" anchor="t">
            <a:normAutofit fontScale="92500" lnSpcReduction="20000"/>
          </a:bodyPr>
          <a:lstStyle/>
          <a:p>
            <a:r>
              <a:rPr lang="en-US" dirty="0">
                <a:ea typeface="Calibri"/>
                <a:cs typeface="Calibri"/>
              </a:rPr>
              <a:t>Prepare a dataset (anticancer peptides(experimentally verified).</a:t>
            </a:r>
          </a:p>
          <a:p>
            <a:r>
              <a:rPr lang="en-US" dirty="0">
                <a:ea typeface="Calibri"/>
                <a:cs typeface="Calibri"/>
              </a:rPr>
              <a:t>Preprocess the training dataset and </a:t>
            </a:r>
            <a:r>
              <a:rPr lang="en-US" dirty="0" err="1">
                <a:ea typeface="Calibri"/>
                <a:cs typeface="Calibri"/>
              </a:rPr>
              <a:t>evalution</a:t>
            </a:r>
            <a:r>
              <a:rPr lang="en-US" dirty="0">
                <a:ea typeface="Calibri"/>
                <a:cs typeface="Calibri"/>
              </a:rPr>
              <a:t> of datasets *.</a:t>
            </a:r>
          </a:p>
          <a:p>
            <a:r>
              <a:rPr lang="en-US" dirty="0">
                <a:ea typeface="Calibri"/>
                <a:cs typeface="Calibri"/>
              </a:rPr>
              <a:t>Design a Generative Network *.</a:t>
            </a:r>
          </a:p>
          <a:p>
            <a:r>
              <a:rPr lang="en-US" dirty="0">
                <a:ea typeface="Calibri"/>
                <a:cs typeface="Calibri"/>
              </a:rPr>
              <a:t>Check Relevancy or fidelity of Training and generated samples *.</a:t>
            </a:r>
          </a:p>
          <a:p>
            <a:r>
              <a:rPr lang="en-US" dirty="0">
                <a:ea typeface="Calibri"/>
                <a:cs typeface="Calibri"/>
              </a:rPr>
              <a:t>Screening method for generated peptides (Target Specific) - Check for to which cancer cell lines you want to target (for this dataset is available)*.</a:t>
            </a:r>
          </a:p>
          <a:p>
            <a:r>
              <a:rPr lang="en-US" dirty="0" err="1">
                <a:ea typeface="Calibri"/>
                <a:cs typeface="Calibri"/>
              </a:rPr>
              <a:t>Rrosetta</a:t>
            </a:r>
            <a:r>
              <a:rPr lang="en-US" dirty="0">
                <a:ea typeface="Calibri"/>
                <a:cs typeface="Calibri"/>
              </a:rPr>
              <a:t> for modelling the peptides (check for </a:t>
            </a:r>
            <a:r>
              <a:rPr lang="en-US" dirty="0" err="1">
                <a:ea typeface="Calibri"/>
                <a:cs typeface="Calibri"/>
              </a:rPr>
              <a:t>pyrx</a:t>
            </a:r>
            <a:r>
              <a:rPr lang="en-US" dirty="0">
                <a:ea typeface="Calibri"/>
                <a:cs typeface="Calibri"/>
              </a:rPr>
              <a:t> too)*.</a:t>
            </a:r>
          </a:p>
          <a:p>
            <a:r>
              <a:rPr lang="en-US" dirty="0">
                <a:ea typeface="Calibri"/>
                <a:cs typeface="Calibri"/>
              </a:rPr>
              <a:t>Docking - Pocket Specific Docking and Flexible Docking (</a:t>
            </a:r>
            <a:r>
              <a:rPr lang="en-US" dirty="0" err="1">
                <a:ea typeface="Calibri"/>
                <a:cs typeface="Calibri"/>
              </a:rPr>
              <a:t>rosetta</a:t>
            </a:r>
            <a:r>
              <a:rPr lang="en-US" dirty="0">
                <a:ea typeface="Calibri"/>
                <a:cs typeface="Calibri"/>
              </a:rPr>
              <a:t>)- Binding affinity*.</a:t>
            </a:r>
          </a:p>
          <a:p>
            <a:r>
              <a:rPr lang="en-US" dirty="0">
                <a:ea typeface="Calibri"/>
                <a:cs typeface="Calibri"/>
              </a:rPr>
              <a:t>MD simulation of the complex and check for the stability, bonding information and many more*.</a:t>
            </a:r>
          </a:p>
          <a:p>
            <a:endParaRPr lang="en-US" dirty="0">
              <a:ea typeface="Calibri"/>
              <a:cs typeface="Calibri"/>
            </a:endParaRPr>
          </a:p>
        </p:txBody>
      </p:sp>
    </p:spTree>
    <p:extLst>
      <p:ext uri="{BB962C8B-B14F-4D97-AF65-F5344CB8AC3E}">
        <p14:creationId xmlns:p14="http://schemas.microsoft.com/office/powerpoint/2010/main" val="427596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rollte Strandtücher">
            <a:extLst>
              <a:ext uri="{FF2B5EF4-FFF2-40B4-BE49-F238E27FC236}">
                <a16:creationId xmlns:a16="http://schemas.microsoft.com/office/drawing/2014/main" id="{1FBF0F03-7357-5C5B-AD3F-B5BB6CB319DA}"/>
              </a:ext>
            </a:extLst>
          </p:cNvPr>
          <p:cNvPicPr>
            <a:picLocks noChangeAspect="1"/>
          </p:cNvPicPr>
          <p:nvPr/>
        </p:nvPicPr>
        <p:blipFill rotWithShape="1">
          <a:blip r:embed="rId2"/>
          <a:srcRect t="1012" r="-2" b="1459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0C1E-38FF-BFD9-70BE-B40EEA81EA1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Wasserteiner Gan</a:t>
            </a:r>
          </a:p>
        </p:txBody>
      </p:sp>
    </p:spTree>
    <p:extLst>
      <p:ext uri="{BB962C8B-B14F-4D97-AF65-F5344CB8AC3E}">
        <p14:creationId xmlns:p14="http://schemas.microsoft.com/office/powerpoint/2010/main" val="4513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9CC256-F15C-46BF-7106-EC794B4DD9CB}"/>
              </a:ext>
            </a:extLst>
          </p:cNvPr>
          <p:cNvPicPr>
            <a:picLocks noChangeAspect="1"/>
          </p:cNvPicPr>
          <p:nvPr/>
        </p:nvPicPr>
        <p:blipFill rotWithShape="1">
          <a:blip r:embed="rId2">
            <a:duotone>
              <a:schemeClr val="bg2">
                <a:shade val="45000"/>
                <a:satMod val="135000"/>
              </a:schemeClr>
              <a:prstClr val="white"/>
            </a:duotone>
          </a:blip>
          <a:srcRect l="5014" t="25089" r="4071" b="-7"/>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175D5-22E8-51FE-7F6B-858F312797D0}"/>
              </a:ext>
            </a:extLst>
          </p:cNvPr>
          <p:cNvSpPr>
            <a:spLocks noGrp="1"/>
          </p:cNvSpPr>
          <p:nvPr>
            <p:ph type="title"/>
          </p:nvPr>
        </p:nvSpPr>
        <p:spPr>
          <a:xfrm>
            <a:off x="838200" y="365125"/>
            <a:ext cx="10515600" cy="1325563"/>
          </a:xfrm>
        </p:spPr>
        <p:txBody>
          <a:bodyPr>
            <a:normAutofit/>
          </a:bodyPr>
          <a:lstStyle/>
          <a:p>
            <a:r>
              <a:rPr lang="en-US">
                <a:cs typeface="Calibri Light"/>
              </a:rPr>
              <a:t>Wasserteiner GAN</a:t>
            </a:r>
            <a:endParaRPr lang="en-US"/>
          </a:p>
        </p:txBody>
      </p:sp>
      <p:graphicFrame>
        <p:nvGraphicFramePr>
          <p:cNvPr id="23" name="Content Placeholder 2">
            <a:extLst>
              <a:ext uri="{FF2B5EF4-FFF2-40B4-BE49-F238E27FC236}">
                <a16:creationId xmlns:a16="http://schemas.microsoft.com/office/drawing/2014/main" id="{A1C82133-4E1B-D261-6200-EBF6595D1996}"/>
              </a:ext>
            </a:extLst>
          </p:cNvPr>
          <p:cNvGraphicFramePr>
            <a:graphicFrameLocks noGrp="1"/>
          </p:cNvGraphicFramePr>
          <p:nvPr>
            <p:ph idx="1"/>
            <p:extLst>
              <p:ext uri="{D42A27DB-BD31-4B8C-83A1-F6EECF244321}">
                <p14:modId xmlns:p14="http://schemas.microsoft.com/office/powerpoint/2010/main" val="21168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9065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9"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A3C74D2-2990-111F-777B-612B1D5A615C}"/>
              </a:ext>
            </a:extLst>
          </p:cNvPr>
          <p:cNvSpPr>
            <a:spLocks noGrp="1"/>
          </p:cNvSpPr>
          <p:nvPr>
            <p:ph type="title"/>
          </p:nvPr>
        </p:nvSpPr>
        <p:spPr>
          <a:xfrm>
            <a:off x="640080" y="1243013"/>
            <a:ext cx="3855720" cy="4371974"/>
          </a:xfrm>
        </p:spPr>
        <p:txBody>
          <a:bodyPr>
            <a:normAutofit/>
          </a:bodyPr>
          <a:lstStyle/>
          <a:p>
            <a:r>
              <a:rPr lang="en-US" sz="3600">
                <a:solidFill>
                  <a:schemeClr val="tx2"/>
                </a:solidFill>
                <a:ea typeface="Calibri Light"/>
                <a:cs typeface="Calibri Light"/>
              </a:rPr>
              <a:t>Main Logic Behind WGAN</a:t>
            </a:r>
            <a:endParaRPr lang="en-US" sz="3600">
              <a:solidFill>
                <a:schemeClr val="tx2"/>
              </a:solidFill>
            </a:endParaRPr>
          </a:p>
        </p:txBody>
      </p:sp>
      <p:sp>
        <p:nvSpPr>
          <p:cNvPr id="3" name="Content Placeholder 2">
            <a:extLst>
              <a:ext uri="{FF2B5EF4-FFF2-40B4-BE49-F238E27FC236}">
                <a16:creationId xmlns:a16="http://schemas.microsoft.com/office/drawing/2014/main" id="{EAB3EE64-E751-1047-4D0E-1B3EC5CDDDDF}"/>
              </a:ext>
            </a:extLst>
          </p:cNvPr>
          <p:cNvSpPr>
            <a:spLocks noGrp="1"/>
          </p:cNvSpPr>
          <p:nvPr>
            <p:ph idx="1"/>
          </p:nvPr>
        </p:nvSpPr>
        <p:spPr>
          <a:xfrm>
            <a:off x="6172200" y="804672"/>
            <a:ext cx="5221224" cy="5230368"/>
          </a:xfrm>
        </p:spPr>
        <p:txBody>
          <a:bodyPr vert="horz" lIns="91440" tIns="45720" rIns="91440" bIns="45720" rtlCol="0" anchor="ctr">
            <a:normAutofit/>
          </a:bodyPr>
          <a:lstStyle/>
          <a:p>
            <a:pPr>
              <a:buAutoNum type="arabicPeriod"/>
            </a:pPr>
            <a:r>
              <a:rPr lang="en-US" sz="900" b="1" dirty="0">
                <a:solidFill>
                  <a:schemeClr val="tx2"/>
                </a:solidFill>
                <a:ea typeface="+mn-lt"/>
                <a:cs typeface="+mn-lt"/>
              </a:rPr>
              <a:t>Define the generator and discriminator networks:</a:t>
            </a:r>
            <a:endParaRPr lang="en-US" sz="900" b="1" dirty="0">
              <a:solidFill>
                <a:schemeClr val="tx2"/>
              </a:solidFill>
              <a:ea typeface="Calibri" panose="020F0502020204030204"/>
              <a:cs typeface="Calibri" panose="020F0502020204030204"/>
            </a:endParaRPr>
          </a:p>
          <a:p>
            <a:r>
              <a:rPr lang="en-US" sz="900" dirty="0">
                <a:solidFill>
                  <a:schemeClr val="tx2"/>
                </a:solidFill>
                <a:ea typeface="+mn-lt"/>
                <a:cs typeface="+mn-lt"/>
              </a:rPr>
              <a:t>The generator network takes random noise as input and generates synthetic data samples.</a:t>
            </a:r>
            <a:endParaRPr lang="en-US" sz="900" dirty="0">
              <a:solidFill>
                <a:schemeClr val="tx2"/>
              </a:solidFill>
            </a:endParaRPr>
          </a:p>
          <a:p>
            <a:r>
              <a:rPr lang="en-US" sz="900" dirty="0">
                <a:solidFill>
                  <a:schemeClr val="tx2"/>
                </a:solidFill>
                <a:ea typeface="+mn-lt"/>
                <a:cs typeface="+mn-lt"/>
              </a:rPr>
              <a:t>The discriminator network takes both real and generated data samples and tries to classify them as real or fake.</a:t>
            </a:r>
            <a:endParaRPr lang="en-US" sz="900" dirty="0">
              <a:solidFill>
                <a:schemeClr val="tx2"/>
              </a:solidFill>
            </a:endParaRPr>
          </a:p>
          <a:p>
            <a:pPr marL="0" indent="0">
              <a:buNone/>
            </a:pPr>
            <a:r>
              <a:rPr lang="en-US" sz="900" dirty="0">
                <a:solidFill>
                  <a:schemeClr val="tx2"/>
                </a:solidFill>
                <a:ea typeface="Calibri"/>
                <a:cs typeface="Calibri"/>
              </a:rPr>
              <a:t>2. </a:t>
            </a:r>
            <a:r>
              <a:rPr lang="en-US" sz="900" b="1" dirty="0">
                <a:solidFill>
                  <a:schemeClr val="tx2"/>
                </a:solidFill>
                <a:ea typeface="+mn-lt"/>
                <a:cs typeface="+mn-lt"/>
              </a:rPr>
              <a:t>Define the loss function:</a:t>
            </a:r>
            <a:endParaRPr lang="en-US" sz="900" b="1" dirty="0">
              <a:solidFill>
                <a:schemeClr val="tx2"/>
              </a:solidFill>
              <a:ea typeface="Calibri"/>
              <a:cs typeface="Calibri"/>
            </a:endParaRPr>
          </a:p>
          <a:p>
            <a:r>
              <a:rPr lang="en-US" sz="900" dirty="0">
                <a:solidFill>
                  <a:schemeClr val="tx2"/>
                </a:solidFill>
                <a:ea typeface="+mn-lt"/>
                <a:cs typeface="+mn-lt"/>
              </a:rPr>
              <a:t>In a traditional GAN, the loss function measures the divergence between the true data distribution and the generated data distribution. However, this can lead to training instability.</a:t>
            </a:r>
            <a:endParaRPr lang="en-US" sz="900" dirty="0">
              <a:solidFill>
                <a:schemeClr val="tx2"/>
              </a:solidFill>
            </a:endParaRPr>
          </a:p>
          <a:p>
            <a:r>
              <a:rPr lang="en-US" sz="900" dirty="0">
                <a:solidFill>
                  <a:schemeClr val="tx2"/>
                </a:solidFill>
                <a:ea typeface="+mn-lt"/>
                <a:cs typeface="+mn-lt"/>
              </a:rPr>
              <a:t>In WGAN, the loss function is based on the Wasserstein distance, which provides a more stable and meaningful measure of the difference between two distributions.</a:t>
            </a:r>
            <a:endParaRPr lang="en-US" sz="900" dirty="0">
              <a:solidFill>
                <a:schemeClr val="tx2"/>
              </a:solidFill>
            </a:endParaRPr>
          </a:p>
          <a:p>
            <a:r>
              <a:rPr lang="en-US" sz="900" dirty="0">
                <a:solidFill>
                  <a:schemeClr val="tx2"/>
                </a:solidFill>
                <a:ea typeface="+mn-lt"/>
                <a:cs typeface="+mn-lt"/>
              </a:rPr>
              <a:t>The Wasserstein distance measures the minimum cost (or distance) required to transform one distribution into another.</a:t>
            </a:r>
            <a:endParaRPr lang="en-US" sz="900" dirty="0">
              <a:solidFill>
                <a:schemeClr val="tx2"/>
              </a:solidFill>
            </a:endParaRPr>
          </a:p>
          <a:p>
            <a:r>
              <a:rPr lang="en-US" sz="900" dirty="0">
                <a:solidFill>
                  <a:schemeClr val="tx2"/>
                </a:solidFill>
                <a:ea typeface="+mn-lt"/>
                <a:cs typeface="+mn-lt"/>
              </a:rPr>
              <a:t>By optimizing the</a:t>
            </a:r>
            <a:r>
              <a:rPr lang="en-US" sz="900" i="1" dirty="0">
                <a:solidFill>
                  <a:schemeClr val="tx2"/>
                </a:solidFill>
                <a:ea typeface="+mn-lt"/>
                <a:cs typeface="+mn-lt"/>
              </a:rPr>
              <a:t> Wasserstein distance,</a:t>
            </a:r>
            <a:r>
              <a:rPr lang="en-US" sz="900" dirty="0">
                <a:solidFill>
                  <a:schemeClr val="tx2"/>
                </a:solidFill>
                <a:ea typeface="+mn-lt"/>
                <a:cs typeface="+mn-lt"/>
              </a:rPr>
              <a:t> WGANs encourage the generator to generate samples that are more similar to the real data distribution.</a:t>
            </a:r>
            <a:endParaRPr lang="en-US" sz="900" dirty="0">
              <a:solidFill>
                <a:schemeClr val="tx2"/>
              </a:solidFill>
            </a:endParaRPr>
          </a:p>
          <a:p>
            <a:pPr marL="0" indent="0">
              <a:buNone/>
            </a:pPr>
            <a:r>
              <a:rPr lang="en-US" sz="900" b="1" dirty="0">
                <a:solidFill>
                  <a:schemeClr val="tx2"/>
                </a:solidFill>
                <a:ea typeface="+mn-lt"/>
                <a:cs typeface="+mn-lt"/>
              </a:rPr>
              <a:t>3. Calculate the Wasserstein distance:</a:t>
            </a:r>
            <a:endParaRPr lang="en-US" sz="900" b="1" dirty="0">
              <a:solidFill>
                <a:schemeClr val="tx2"/>
              </a:solidFill>
              <a:ea typeface="Calibri"/>
              <a:cs typeface="Calibri"/>
            </a:endParaRPr>
          </a:p>
          <a:p>
            <a:r>
              <a:rPr lang="en-US" sz="900" dirty="0">
                <a:solidFill>
                  <a:schemeClr val="tx2"/>
                </a:solidFill>
                <a:ea typeface="+mn-lt"/>
                <a:cs typeface="+mn-lt"/>
              </a:rPr>
              <a:t>To calculate the Wasserstein distance, </a:t>
            </a:r>
            <a:r>
              <a:rPr lang="en-US" sz="900" i="1" dirty="0">
                <a:solidFill>
                  <a:schemeClr val="tx2"/>
                </a:solidFill>
                <a:ea typeface="+mn-lt"/>
                <a:cs typeface="+mn-lt"/>
              </a:rPr>
              <a:t>the discriminator network is modified to provide a real-valued output</a:t>
            </a:r>
            <a:r>
              <a:rPr lang="en-US" sz="900" dirty="0">
                <a:solidFill>
                  <a:schemeClr val="tx2"/>
                </a:solidFill>
                <a:ea typeface="+mn-lt"/>
                <a:cs typeface="+mn-lt"/>
              </a:rPr>
              <a:t> instead of a </a:t>
            </a:r>
            <a:r>
              <a:rPr lang="en-US" sz="900" i="1" dirty="0">
                <a:solidFill>
                  <a:schemeClr val="tx2"/>
                </a:solidFill>
                <a:ea typeface="+mn-lt"/>
                <a:cs typeface="+mn-lt"/>
              </a:rPr>
              <a:t>probability</a:t>
            </a:r>
            <a:r>
              <a:rPr lang="en-US" sz="900" dirty="0">
                <a:solidFill>
                  <a:schemeClr val="tx2"/>
                </a:solidFill>
                <a:ea typeface="+mn-lt"/>
                <a:cs typeface="+mn-lt"/>
              </a:rPr>
              <a:t>.</a:t>
            </a:r>
            <a:endParaRPr lang="en-US" sz="900" dirty="0">
              <a:solidFill>
                <a:schemeClr val="tx2"/>
              </a:solidFill>
            </a:endParaRPr>
          </a:p>
          <a:p>
            <a:r>
              <a:rPr lang="en-US" sz="900" dirty="0">
                <a:solidFill>
                  <a:schemeClr val="tx2"/>
                </a:solidFill>
                <a:ea typeface="+mn-lt"/>
                <a:cs typeface="+mn-lt"/>
              </a:rPr>
              <a:t>The output of the discriminator represents a critic score, which reflects the quality and realism of the generated samples.</a:t>
            </a:r>
            <a:endParaRPr lang="en-US" sz="900" dirty="0">
              <a:solidFill>
                <a:schemeClr val="tx2"/>
              </a:solidFill>
            </a:endParaRPr>
          </a:p>
          <a:p>
            <a:r>
              <a:rPr lang="en-US" sz="900" dirty="0">
                <a:solidFill>
                  <a:schemeClr val="tx2"/>
                </a:solidFill>
                <a:ea typeface="+mn-lt"/>
                <a:cs typeface="+mn-lt"/>
              </a:rPr>
              <a:t>The </a:t>
            </a:r>
            <a:r>
              <a:rPr lang="en-US" sz="900" b="1" i="1" dirty="0">
                <a:solidFill>
                  <a:schemeClr val="tx2"/>
                </a:solidFill>
                <a:ea typeface="+mn-lt"/>
                <a:cs typeface="+mn-lt"/>
              </a:rPr>
              <a:t>Wasserstein distance is then computed</a:t>
            </a:r>
            <a:r>
              <a:rPr lang="en-US" sz="900" dirty="0">
                <a:solidFill>
                  <a:schemeClr val="tx2"/>
                </a:solidFill>
                <a:ea typeface="+mn-lt"/>
                <a:cs typeface="+mn-lt"/>
              </a:rPr>
              <a:t> by finding the </a:t>
            </a:r>
            <a:r>
              <a:rPr lang="en-US" sz="900" b="1" i="1" dirty="0">
                <a:solidFill>
                  <a:schemeClr val="tx2"/>
                </a:solidFill>
                <a:ea typeface="+mn-lt"/>
                <a:cs typeface="+mn-lt"/>
              </a:rPr>
              <a:t>difference between the average critic score of the real samples</a:t>
            </a:r>
            <a:r>
              <a:rPr lang="en-US" sz="900" b="1" dirty="0">
                <a:solidFill>
                  <a:schemeClr val="tx2"/>
                </a:solidFill>
                <a:ea typeface="+mn-lt"/>
                <a:cs typeface="+mn-lt"/>
              </a:rPr>
              <a:t> </a:t>
            </a:r>
            <a:r>
              <a:rPr lang="en-US" sz="900" dirty="0">
                <a:solidFill>
                  <a:schemeClr val="tx2"/>
                </a:solidFill>
                <a:ea typeface="+mn-lt"/>
                <a:cs typeface="+mn-lt"/>
              </a:rPr>
              <a:t>and the </a:t>
            </a:r>
            <a:r>
              <a:rPr lang="en-US" sz="900" b="1" i="1" dirty="0">
                <a:solidFill>
                  <a:schemeClr val="tx2"/>
                </a:solidFill>
                <a:ea typeface="+mn-lt"/>
                <a:cs typeface="+mn-lt"/>
              </a:rPr>
              <a:t>average critic score of the generated samples</a:t>
            </a:r>
            <a:r>
              <a:rPr lang="en-US" sz="900" dirty="0">
                <a:solidFill>
                  <a:schemeClr val="tx2"/>
                </a:solidFill>
                <a:ea typeface="+mn-lt"/>
                <a:cs typeface="+mn-lt"/>
              </a:rPr>
              <a:t>.</a:t>
            </a:r>
            <a:endParaRPr lang="en-US" sz="900" dirty="0">
              <a:solidFill>
                <a:schemeClr val="tx2"/>
              </a:solidFill>
            </a:endParaRPr>
          </a:p>
          <a:p>
            <a:pPr marL="0" indent="0">
              <a:buNone/>
            </a:pPr>
            <a:r>
              <a:rPr lang="en-US" sz="900" b="1" dirty="0">
                <a:solidFill>
                  <a:schemeClr val="tx2"/>
                </a:solidFill>
                <a:ea typeface="+mn-lt"/>
                <a:cs typeface="+mn-lt"/>
              </a:rPr>
              <a:t>4. Train the WGAN:</a:t>
            </a:r>
            <a:endParaRPr lang="en-US" sz="900" b="1" dirty="0">
              <a:solidFill>
                <a:schemeClr val="tx2"/>
              </a:solidFill>
              <a:ea typeface="Calibri"/>
              <a:cs typeface="Calibri"/>
            </a:endParaRPr>
          </a:p>
          <a:p>
            <a:r>
              <a:rPr lang="en-US" sz="900" dirty="0">
                <a:solidFill>
                  <a:schemeClr val="tx2"/>
                </a:solidFill>
                <a:ea typeface="+mn-lt"/>
                <a:cs typeface="+mn-lt"/>
              </a:rPr>
              <a:t>During the training process, the generator and discriminator networks are updated alternately.</a:t>
            </a:r>
            <a:endParaRPr lang="en-US" sz="900" dirty="0">
              <a:solidFill>
                <a:schemeClr val="tx2"/>
              </a:solidFill>
            </a:endParaRPr>
          </a:p>
          <a:p>
            <a:r>
              <a:rPr lang="en-US" sz="900" dirty="0">
                <a:solidFill>
                  <a:schemeClr val="tx2"/>
                </a:solidFill>
                <a:ea typeface="+mn-lt"/>
                <a:cs typeface="+mn-lt"/>
              </a:rPr>
              <a:t>The generator aims to minimize the Wasserstein distance by generating samples that receive high critic scores.</a:t>
            </a:r>
            <a:endParaRPr lang="en-US" sz="900" dirty="0">
              <a:solidFill>
                <a:schemeClr val="tx2"/>
              </a:solidFill>
            </a:endParaRPr>
          </a:p>
          <a:p>
            <a:r>
              <a:rPr lang="en-US" sz="900" dirty="0">
                <a:solidFill>
                  <a:schemeClr val="tx2"/>
                </a:solidFill>
                <a:ea typeface="+mn-lt"/>
                <a:cs typeface="+mn-lt"/>
              </a:rPr>
              <a:t>The discriminator (or critic) is trained to maximize the Wasserstein distance by correctly differentiating between real and fake samples.</a:t>
            </a:r>
            <a:endParaRPr lang="en-US" sz="900" dirty="0">
              <a:solidFill>
                <a:schemeClr val="tx2"/>
              </a:solidFill>
            </a:endParaRPr>
          </a:p>
          <a:p>
            <a:endParaRPr lang="en-US" sz="900">
              <a:solidFill>
                <a:schemeClr val="tx2"/>
              </a:solidFill>
              <a:ea typeface="Calibri"/>
              <a:cs typeface="Calibri"/>
            </a:endParaRPr>
          </a:p>
        </p:txBody>
      </p:sp>
    </p:spTree>
    <p:extLst>
      <p:ext uri="{BB962C8B-B14F-4D97-AF65-F5344CB8AC3E}">
        <p14:creationId xmlns:p14="http://schemas.microsoft.com/office/powerpoint/2010/main" val="319583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1178B-88F0-AA5B-505D-1C9888B8FD7F}"/>
              </a:ext>
            </a:extLst>
          </p:cNvPr>
          <p:cNvSpPr>
            <a:spLocks noGrp="1"/>
          </p:cNvSpPr>
          <p:nvPr>
            <p:ph type="title"/>
          </p:nvPr>
        </p:nvSpPr>
        <p:spPr>
          <a:xfrm>
            <a:off x="4458911" y="661338"/>
            <a:ext cx="6894576" cy="1783080"/>
          </a:xfrm>
        </p:spPr>
        <p:txBody>
          <a:bodyPr anchor="b">
            <a:normAutofit/>
          </a:bodyPr>
          <a:lstStyle/>
          <a:p>
            <a:r>
              <a:rPr lang="en-US" sz="5400">
                <a:ea typeface="Calibri Light"/>
                <a:cs typeface="Calibri Light"/>
              </a:rPr>
              <a:t>Conditional GAN</a:t>
            </a:r>
            <a:endParaRPr lang="en-US" sz="5400"/>
          </a:p>
        </p:txBody>
      </p:sp>
      <p:pic>
        <p:nvPicPr>
          <p:cNvPr id="5" name="Picture 4" descr="Question mark on green pastel background">
            <a:extLst>
              <a:ext uri="{FF2B5EF4-FFF2-40B4-BE49-F238E27FC236}">
                <a16:creationId xmlns:a16="http://schemas.microsoft.com/office/drawing/2014/main" id="{1EE5E4FD-0714-230D-8D13-4015ACD406FB}"/>
              </a:ext>
            </a:extLst>
          </p:cNvPr>
          <p:cNvPicPr>
            <a:picLocks noChangeAspect="1"/>
          </p:cNvPicPr>
          <p:nvPr/>
        </p:nvPicPr>
        <p:blipFill rotWithShape="1">
          <a:blip r:embed="rId2"/>
          <a:srcRect l="48020" r="7663"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4001109-FFD2-DA4C-73A1-472F8E6A4E24}"/>
              </a:ext>
            </a:extLst>
          </p:cNvPr>
          <p:cNvGraphicFramePr>
            <a:graphicFrameLocks noGrp="1"/>
          </p:cNvGraphicFramePr>
          <p:nvPr>
            <p:ph idx="1"/>
          </p:nvPr>
        </p:nvGraphicFramePr>
        <p:xfrm>
          <a:off x="4654296" y="270662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5" descr="A diagram of a picture&#10;&#10;Description automatically generated">
            <a:extLst>
              <a:ext uri="{FF2B5EF4-FFF2-40B4-BE49-F238E27FC236}">
                <a16:creationId xmlns:a16="http://schemas.microsoft.com/office/drawing/2014/main" id="{3833467A-6519-2237-B4C2-0E0BE4D886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92102" y="119614"/>
            <a:ext cx="3964352" cy="900673"/>
          </a:xfrm>
          <a:prstGeom prst="rect">
            <a:avLst/>
          </a:prstGeom>
        </p:spPr>
      </p:pic>
      <p:sp>
        <p:nvSpPr>
          <p:cNvPr id="6" name="TextBox 5">
            <a:extLst>
              <a:ext uri="{FF2B5EF4-FFF2-40B4-BE49-F238E27FC236}">
                <a16:creationId xmlns:a16="http://schemas.microsoft.com/office/drawing/2014/main" id="{B8ADEF17-C9A7-34E7-C8B3-87309ED98DD8}"/>
              </a:ext>
            </a:extLst>
          </p:cNvPr>
          <p:cNvSpPr txBox="1"/>
          <p:nvPr/>
        </p:nvSpPr>
        <p:spPr>
          <a:xfrm>
            <a:off x="8385717" y="1049376"/>
            <a:ext cx="2743200" cy="317500"/>
          </a:xfrm>
          <a:prstGeom prst="rect">
            <a:avLst/>
          </a:prstGeom>
        </p:spPr>
        <p:txBody>
          <a:bodyPr>
            <a:normAutofit fontScale="47500" lnSpcReduction="20000"/>
          </a:bodyPr>
          <a:lstStyle/>
          <a:p>
            <a:r>
              <a:rPr lang="en-US">
                <a:hlinkClick r:id="rId9"/>
              </a:rPr>
              <a:t>This Photo</a:t>
            </a:r>
            <a:r>
              <a:rPr lang="en-US"/>
              <a:t> by Unknown author is licensed under </a:t>
            </a:r>
            <a:r>
              <a:rPr lang="en-US">
                <a:hlinkClick r:id="rId10"/>
              </a:rPr>
              <a:t>CC BY</a:t>
            </a:r>
            <a:r>
              <a:rPr lang="en-US"/>
              <a:t>.</a:t>
            </a:r>
          </a:p>
        </p:txBody>
      </p:sp>
      <p:pic>
        <p:nvPicPr>
          <p:cNvPr id="8" name="Picture 9" descr="A diagram of a data processing process&#10;&#10;Description automatically generated">
            <a:extLst>
              <a:ext uri="{FF2B5EF4-FFF2-40B4-BE49-F238E27FC236}">
                <a16:creationId xmlns:a16="http://schemas.microsoft.com/office/drawing/2014/main" id="{B27EA1BB-6C82-3E1F-3430-2C70254B634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81" y="1382"/>
            <a:ext cx="4052275" cy="6853329"/>
          </a:xfrm>
          <a:prstGeom prst="rect">
            <a:avLst/>
          </a:prstGeom>
        </p:spPr>
      </p:pic>
    </p:spTree>
    <p:extLst>
      <p:ext uri="{BB962C8B-B14F-4D97-AF65-F5344CB8AC3E}">
        <p14:creationId xmlns:p14="http://schemas.microsoft.com/office/powerpoint/2010/main" val="1719550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lstStyle/>
          <a:p>
            <a:r>
              <a:rPr lang="en-US" dirty="0">
                <a:ea typeface="Calibri Light"/>
                <a:cs typeface="Calibri Light"/>
              </a:rPr>
              <a:t>Paper title</a:t>
            </a:r>
            <a:endParaRPr lang="en-US" dirty="0"/>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a:bodyPr>
          <a:lstStyle/>
          <a:p>
            <a:r>
              <a:rPr lang="en-US" dirty="0">
                <a:ea typeface="Calibri"/>
                <a:cs typeface="Calibri"/>
              </a:rPr>
              <a:t>Paper Link</a:t>
            </a:r>
          </a:p>
          <a:p>
            <a:r>
              <a:rPr lang="en-US" dirty="0">
                <a:ea typeface="Calibri"/>
                <a:cs typeface="Calibri"/>
              </a:rPr>
              <a:t>Take Home Message</a:t>
            </a: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1592398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5BC3-5DB8-9C06-CE79-9ABE703A63AA}"/>
              </a:ext>
            </a:extLst>
          </p:cNvPr>
          <p:cNvSpPr>
            <a:spLocks noGrp="1"/>
          </p:cNvSpPr>
          <p:nvPr>
            <p:ph type="title"/>
          </p:nvPr>
        </p:nvSpPr>
        <p:spPr>
          <a:xfrm>
            <a:off x="838200" y="647347"/>
            <a:ext cx="10054638" cy="1391415"/>
          </a:xfrm>
        </p:spPr>
        <p:txBody>
          <a:bodyPr>
            <a:normAutofit/>
          </a:bodyPr>
          <a:lstStyle/>
          <a:p>
            <a:r>
              <a:rPr lang="en-US" dirty="0">
                <a:cs typeface="Calibri Light"/>
              </a:rPr>
              <a:t>Work done   </a:t>
            </a:r>
            <a:br>
              <a:rPr lang="en-US" dirty="0">
                <a:cs typeface="Calibri Light"/>
              </a:rPr>
            </a:br>
            <a:r>
              <a:rPr lang="en-US" sz="1100" err="1">
                <a:cs typeface="Calibri Light"/>
              </a:rPr>
              <a:t>Monitiring</a:t>
            </a:r>
            <a:r>
              <a:rPr lang="en-US" sz="1100" dirty="0">
                <a:cs typeface="Calibri Light"/>
              </a:rPr>
              <a:t> the GAN tutorial</a:t>
            </a:r>
            <a:br>
              <a:rPr lang="en-US" sz="1100" dirty="0">
                <a:ea typeface="Calibri Light"/>
                <a:cs typeface="Calibri Light"/>
              </a:rPr>
            </a:br>
            <a:r>
              <a:rPr lang="en-US" sz="1100" dirty="0">
                <a:ea typeface="+mj-lt"/>
                <a:cs typeface="+mj-lt"/>
              </a:rPr>
              <a:t>https://machinelearningmastery.com/practical-guide-to-gan-failure-modes/</a:t>
            </a:r>
          </a:p>
        </p:txBody>
      </p:sp>
      <p:sp>
        <p:nvSpPr>
          <p:cNvPr id="3" name="Content Placeholder 2">
            <a:extLst>
              <a:ext uri="{FF2B5EF4-FFF2-40B4-BE49-F238E27FC236}">
                <a16:creationId xmlns:a16="http://schemas.microsoft.com/office/drawing/2014/main" id="{5DBE4637-8474-6930-9AEF-35C5EFF0135A}"/>
              </a:ext>
            </a:extLst>
          </p:cNvPr>
          <p:cNvSpPr>
            <a:spLocks noGrp="1"/>
          </p:cNvSpPr>
          <p:nvPr>
            <p:ph idx="1"/>
          </p:nvPr>
        </p:nvSpPr>
        <p:spPr/>
        <p:txBody>
          <a:bodyPr vert="horz" lIns="91440" tIns="45720" rIns="91440" bIns="45720" rtlCol="0" anchor="t">
            <a:normAutofit/>
          </a:bodyPr>
          <a:lstStyle/>
          <a:p>
            <a:r>
              <a:rPr lang="en-US" dirty="0">
                <a:ea typeface="Calibri"/>
                <a:cs typeface="Calibri"/>
              </a:rPr>
              <a:t>Creation of new datasets combining the training and test dataset(independent dataset) for GAN training</a:t>
            </a:r>
          </a:p>
          <a:p>
            <a:r>
              <a:rPr lang="en-US" dirty="0">
                <a:ea typeface="Calibri"/>
                <a:cs typeface="Calibri"/>
              </a:rPr>
              <a:t>Applied the PC6 Encoding - (Cons) - Exact extraction of peptides with specific properties is difficult</a:t>
            </a:r>
          </a:p>
          <a:p>
            <a:r>
              <a:rPr lang="en-US" dirty="0">
                <a:ea typeface="Calibri"/>
                <a:cs typeface="Calibri"/>
              </a:rPr>
              <a:t>Then, Encoded the peptides </a:t>
            </a:r>
            <a:r>
              <a:rPr lang="en-US" dirty="0" err="1">
                <a:ea typeface="Calibri"/>
                <a:cs typeface="Calibri"/>
              </a:rPr>
              <a:t>uisng</a:t>
            </a:r>
            <a:r>
              <a:rPr lang="en-US" dirty="0">
                <a:ea typeface="Calibri"/>
                <a:cs typeface="Calibri"/>
              </a:rPr>
              <a:t> the label encoder which maps the peptides into protein dictionary format/similar to tokenization </a:t>
            </a:r>
          </a:p>
          <a:p>
            <a:r>
              <a:rPr lang="en-US" dirty="0">
                <a:ea typeface="Calibri"/>
                <a:cs typeface="Calibri"/>
              </a:rPr>
              <a:t>One hot </a:t>
            </a:r>
            <a:r>
              <a:rPr lang="en-US" dirty="0" err="1">
                <a:ea typeface="Calibri"/>
                <a:cs typeface="Calibri"/>
              </a:rPr>
              <a:t>encdoing</a:t>
            </a:r>
            <a:r>
              <a:rPr lang="en-US" dirty="0">
                <a:ea typeface="Calibri"/>
                <a:cs typeface="Calibri"/>
              </a:rPr>
              <a:t> to represent the peptide in feature domain</a:t>
            </a:r>
          </a:p>
          <a:p>
            <a:r>
              <a:rPr lang="en-US" dirty="0">
                <a:ea typeface="Calibri"/>
                <a:cs typeface="Calibri"/>
              </a:rPr>
              <a:t>Specific to Anticancer peptides</a:t>
            </a:r>
          </a:p>
          <a:p>
            <a:r>
              <a:rPr lang="en-US" dirty="0">
                <a:ea typeface="Calibri"/>
                <a:cs typeface="Calibri"/>
              </a:rPr>
              <a:t>Design of </a:t>
            </a:r>
            <a:r>
              <a:rPr lang="en-US" dirty="0" err="1">
                <a:ea typeface="Calibri"/>
                <a:cs typeface="Calibri"/>
              </a:rPr>
              <a:t>Wasserteiner</a:t>
            </a:r>
            <a:r>
              <a:rPr lang="en-US" dirty="0">
                <a:ea typeface="Calibri"/>
                <a:cs typeface="Calibri"/>
              </a:rPr>
              <a:t> GAN </a:t>
            </a:r>
          </a:p>
        </p:txBody>
      </p:sp>
    </p:spTree>
    <p:extLst>
      <p:ext uri="{BB962C8B-B14F-4D97-AF65-F5344CB8AC3E}">
        <p14:creationId xmlns:p14="http://schemas.microsoft.com/office/powerpoint/2010/main" val="35199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 program&#10;&#10;Description automatically generated">
            <a:extLst>
              <a:ext uri="{FF2B5EF4-FFF2-40B4-BE49-F238E27FC236}">
                <a16:creationId xmlns:a16="http://schemas.microsoft.com/office/drawing/2014/main" id="{DF269607-76B5-D9F8-C389-598830D9375B}"/>
              </a:ext>
            </a:extLst>
          </p:cNvPr>
          <p:cNvPicPr>
            <a:picLocks noGrp="1" noChangeAspect="1"/>
          </p:cNvPicPr>
          <p:nvPr>
            <p:ph idx="1"/>
          </p:nvPr>
        </p:nvPicPr>
        <p:blipFill rotWithShape="1">
          <a:blip r:embed="rId2"/>
          <a:srcRect r="3644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EA001-A937-6762-F05F-6520BBF8885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cs typeface="Calibri Light"/>
              </a:rPr>
              <a:t>Code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93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AE23A9D0-5C28-3261-AFBF-091B866BEAB5}"/>
              </a:ext>
            </a:extLst>
          </p:cNvPr>
          <p:cNvSpPr>
            <a:spLocks noGrp="1"/>
          </p:cNvSpPr>
          <p:nvPr>
            <p:ph type="title"/>
          </p:nvPr>
        </p:nvSpPr>
        <p:spPr>
          <a:xfrm>
            <a:off x="838200" y="643467"/>
            <a:ext cx="2951205" cy="5571066"/>
          </a:xfrm>
        </p:spPr>
        <p:txBody>
          <a:bodyPr>
            <a:normAutofit/>
          </a:bodyPr>
          <a:lstStyle/>
          <a:p>
            <a:r>
              <a:rPr lang="en-US">
                <a:solidFill>
                  <a:srgbClr val="FFFFFF"/>
                </a:solidFill>
                <a:cs typeface="Calibri Light"/>
              </a:rPr>
              <a:t>Encoding</a:t>
            </a:r>
            <a:endParaRPr lang="en-US">
              <a:solidFill>
                <a:srgbClr val="FFFFFF"/>
              </a:solidFill>
            </a:endParaRPr>
          </a:p>
        </p:txBody>
      </p:sp>
      <p:pic>
        <p:nvPicPr>
          <p:cNvPr id="4" name="Picture 4" descr="A black background with orange letters&#10;&#10;Description automatically generated">
            <a:extLst>
              <a:ext uri="{FF2B5EF4-FFF2-40B4-BE49-F238E27FC236}">
                <a16:creationId xmlns:a16="http://schemas.microsoft.com/office/drawing/2014/main" id="{B9CFA0C1-D83B-5488-E2E3-8FD0130B0C92}"/>
              </a:ext>
            </a:extLst>
          </p:cNvPr>
          <p:cNvPicPr>
            <a:picLocks noGrp="1" noChangeAspect="1"/>
          </p:cNvPicPr>
          <p:nvPr>
            <p:ph idx="1"/>
          </p:nvPr>
        </p:nvPicPr>
        <p:blipFill>
          <a:blip r:embed="rId2"/>
          <a:stretch>
            <a:fillRect/>
          </a:stretch>
        </p:blipFill>
        <p:spPr>
          <a:xfrm>
            <a:off x="5207640" y="2054688"/>
            <a:ext cx="6291714" cy="799499"/>
          </a:xfrm>
        </p:spPr>
      </p:pic>
      <p:sp>
        <p:nvSpPr>
          <p:cNvPr id="5" name="TextBox 4">
            <a:extLst>
              <a:ext uri="{FF2B5EF4-FFF2-40B4-BE49-F238E27FC236}">
                <a16:creationId xmlns:a16="http://schemas.microsoft.com/office/drawing/2014/main" id="{AE59FBD4-5865-FC6B-180D-10BBB568F05C}"/>
              </a:ext>
            </a:extLst>
          </p:cNvPr>
          <p:cNvSpPr txBox="1"/>
          <p:nvPr/>
        </p:nvSpPr>
        <p:spPr>
          <a:xfrm>
            <a:off x="5243880" y="3073619"/>
            <a:ext cx="2624470" cy="255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39496">
              <a:spcAft>
                <a:spcPts val="600"/>
              </a:spcAft>
            </a:pPr>
            <a:r>
              <a:rPr lang="en-US" sz="1062" kern="1200">
                <a:solidFill>
                  <a:schemeClr val="tx1"/>
                </a:solidFill>
                <a:latin typeface="+mn-lt"/>
                <a:ea typeface="+mn-ea"/>
                <a:cs typeface="Calibri"/>
              </a:rPr>
              <a:t>Parsing Positive and negative dataset </a:t>
            </a:r>
            <a:endParaRPr lang="en-US"/>
          </a:p>
        </p:txBody>
      </p:sp>
      <p:pic>
        <p:nvPicPr>
          <p:cNvPr id="6" name="Picture 6" descr="A screenshot of a computer program&#10;&#10;Description automatically generated">
            <a:extLst>
              <a:ext uri="{FF2B5EF4-FFF2-40B4-BE49-F238E27FC236}">
                <a16:creationId xmlns:a16="http://schemas.microsoft.com/office/drawing/2014/main" id="{6D91E81D-624C-497F-20EB-F85FEA394143}"/>
              </a:ext>
            </a:extLst>
          </p:cNvPr>
          <p:cNvPicPr>
            <a:picLocks noChangeAspect="1"/>
          </p:cNvPicPr>
          <p:nvPr/>
        </p:nvPicPr>
        <p:blipFill>
          <a:blip r:embed="rId3"/>
          <a:stretch>
            <a:fillRect/>
          </a:stretch>
        </p:blipFill>
        <p:spPr>
          <a:xfrm>
            <a:off x="5241542" y="3365765"/>
            <a:ext cx="3856626" cy="1397213"/>
          </a:xfrm>
          <a:prstGeom prst="rect">
            <a:avLst/>
          </a:prstGeom>
        </p:spPr>
      </p:pic>
    </p:spTree>
    <p:extLst>
      <p:ext uri="{BB962C8B-B14F-4D97-AF65-F5344CB8AC3E}">
        <p14:creationId xmlns:p14="http://schemas.microsoft.com/office/powerpoint/2010/main" val="1961751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23B384-1ACB-5FBC-9A55-6CDB9EA35133}"/>
              </a:ext>
            </a:extLst>
          </p:cNvPr>
          <p:cNvSpPr>
            <a:spLocks noGrp="1"/>
          </p:cNvSpPr>
          <p:nvPr>
            <p:ph type="title"/>
          </p:nvPr>
        </p:nvSpPr>
        <p:spPr>
          <a:xfrm>
            <a:off x="1046746" y="586822"/>
            <a:ext cx="3560252" cy="1645920"/>
          </a:xfrm>
        </p:spPr>
        <p:txBody>
          <a:bodyPr>
            <a:normAutofit/>
          </a:bodyPr>
          <a:lstStyle/>
          <a:p>
            <a:r>
              <a:rPr lang="en-US" sz="3200">
                <a:cs typeface="Calibri Light"/>
              </a:rPr>
              <a:t>Encoded Positive and Negative using OHE</a:t>
            </a:r>
            <a:endParaRPr lang="en-US" sz="3200"/>
          </a:p>
        </p:txBody>
      </p:sp>
      <p:sp>
        <p:nvSpPr>
          <p:cNvPr id="28"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Content Placeholder 7">
            <a:extLst>
              <a:ext uri="{FF2B5EF4-FFF2-40B4-BE49-F238E27FC236}">
                <a16:creationId xmlns:a16="http://schemas.microsoft.com/office/drawing/2014/main" id="{32E65E1A-6E85-FB28-07A7-D5F01029B351}"/>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4" name="Picture 4" descr="A screenshot of a computer&#10;&#10;Description automatically generated">
            <a:extLst>
              <a:ext uri="{FF2B5EF4-FFF2-40B4-BE49-F238E27FC236}">
                <a16:creationId xmlns:a16="http://schemas.microsoft.com/office/drawing/2014/main" id="{B9900F1C-DFBC-7285-4DA9-69890F43B4D8}"/>
              </a:ext>
            </a:extLst>
          </p:cNvPr>
          <p:cNvPicPr>
            <a:picLocks noChangeAspect="1"/>
          </p:cNvPicPr>
          <p:nvPr/>
        </p:nvPicPr>
        <p:blipFill>
          <a:blip r:embed="rId2"/>
          <a:stretch>
            <a:fillRect/>
          </a:stretch>
        </p:blipFill>
        <p:spPr>
          <a:xfrm>
            <a:off x="2158638" y="2734056"/>
            <a:ext cx="7963116" cy="3483864"/>
          </a:xfrm>
          <a:prstGeom prst="rect">
            <a:avLst/>
          </a:prstGeom>
        </p:spPr>
      </p:pic>
    </p:spTree>
    <p:extLst>
      <p:ext uri="{BB962C8B-B14F-4D97-AF65-F5344CB8AC3E}">
        <p14:creationId xmlns:p14="http://schemas.microsoft.com/office/powerpoint/2010/main" val="577757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F71B-00B9-CCD6-64D4-EAC0DAD0C991}"/>
              </a:ext>
            </a:extLst>
          </p:cNvPr>
          <p:cNvSpPr>
            <a:spLocks noGrp="1"/>
          </p:cNvSpPr>
          <p:nvPr>
            <p:ph type="title"/>
          </p:nvPr>
        </p:nvSpPr>
        <p:spPr/>
        <p:txBody>
          <a:bodyPr/>
          <a:lstStyle/>
          <a:p>
            <a:r>
              <a:rPr lang="en-US" dirty="0">
                <a:cs typeface="Calibri Light"/>
              </a:rPr>
              <a:t>Network Design for Generation</a:t>
            </a:r>
            <a:endParaRPr lang="en-US" dirty="0"/>
          </a:p>
        </p:txBody>
      </p:sp>
      <p:sp>
        <p:nvSpPr>
          <p:cNvPr id="3" name="Content Placeholder 2">
            <a:extLst>
              <a:ext uri="{FF2B5EF4-FFF2-40B4-BE49-F238E27FC236}">
                <a16:creationId xmlns:a16="http://schemas.microsoft.com/office/drawing/2014/main" id="{7A368B86-AC72-2877-0320-D729CF1003CB}"/>
              </a:ext>
            </a:extLst>
          </p:cNvPr>
          <p:cNvSpPr>
            <a:spLocks noGrp="1"/>
          </p:cNvSpPr>
          <p:nvPr>
            <p:ph idx="1"/>
          </p:nvPr>
        </p:nvSpPr>
        <p:spPr/>
        <p:txBody>
          <a:bodyPr vert="horz" lIns="91440" tIns="45720" rIns="91440" bIns="45720" rtlCol="0" anchor="t">
            <a:normAutofit/>
          </a:bodyPr>
          <a:lstStyle/>
          <a:p>
            <a:r>
              <a:rPr lang="en-US" dirty="0">
                <a:cs typeface="Calibri"/>
              </a:rPr>
              <a:t>Under Study about the variation of Generative Model</a:t>
            </a:r>
            <a:endParaRPr lang="en-US" dirty="0"/>
          </a:p>
        </p:txBody>
      </p:sp>
    </p:spTree>
    <p:extLst>
      <p:ext uri="{BB962C8B-B14F-4D97-AF65-F5344CB8AC3E}">
        <p14:creationId xmlns:p14="http://schemas.microsoft.com/office/powerpoint/2010/main" val="54685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7B429-A645-F7AA-C536-B8A80CE90FC5}"/>
              </a:ext>
            </a:extLst>
          </p:cNvPr>
          <p:cNvSpPr>
            <a:spLocks noGrp="1"/>
          </p:cNvSpPr>
          <p:nvPr>
            <p:ph type="title"/>
          </p:nvPr>
        </p:nvSpPr>
        <p:spPr>
          <a:xfrm>
            <a:off x="6513788" y="365125"/>
            <a:ext cx="4840010" cy="1807305"/>
          </a:xfrm>
        </p:spPr>
        <p:txBody>
          <a:bodyPr>
            <a:normAutofit/>
          </a:bodyPr>
          <a:lstStyle/>
          <a:p>
            <a:r>
              <a:rPr lang="en-US" dirty="0">
                <a:cs typeface="Calibri Light"/>
              </a:rPr>
              <a:t>Paper Submitted</a:t>
            </a:r>
            <a:endParaRPr lang="en-US" dirty="0"/>
          </a:p>
        </p:txBody>
      </p:sp>
      <p:pic>
        <p:nvPicPr>
          <p:cNvPr id="5" name="Picture 4" descr="Piles of paperwork">
            <a:extLst>
              <a:ext uri="{FF2B5EF4-FFF2-40B4-BE49-F238E27FC236}">
                <a16:creationId xmlns:a16="http://schemas.microsoft.com/office/drawing/2014/main" id="{4D90AB61-443A-3D7F-EF9D-7E0995D8DD2F}"/>
              </a:ext>
            </a:extLst>
          </p:cNvPr>
          <p:cNvPicPr>
            <a:picLocks noChangeAspect="1"/>
          </p:cNvPicPr>
          <p:nvPr/>
        </p:nvPicPr>
        <p:blipFill rotWithShape="1">
          <a:blip r:embed="rId2"/>
          <a:srcRect l="17227" r="15884"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7001A47-C918-B499-95D9-CA2D40A17F12}"/>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000">
                <a:cs typeface="Calibri"/>
              </a:rPr>
              <a:t>Paper remodified and submitted to Computers in Biology and Medicine</a:t>
            </a:r>
          </a:p>
          <a:p>
            <a:r>
              <a:rPr lang="en-US" sz="1000">
                <a:cs typeface="Calibri"/>
              </a:rPr>
              <a:t>Reason for Rejection</a:t>
            </a:r>
          </a:p>
          <a:p>
            <a:pPr>
              <a:buNone/>
            </a:pPr>
            <a:r>
              <a:rPr lang="en-US" sz="1000">
                <a:ea typeface="+mn-lt"/>
                <a:cs typeface="+mn-lt"/>
              </a:rPr>
              <a:t>1. The authors claimed their study is a comprehensive review. However, several publications on the same topic are ignored. The authors need to clarify why they ignore these studies, for example, iACP-GAEnsC, AntiCP 2.0, ACPred-Fuse, PEPred-Suite, ACPredStackL, etc.</a:t>
            </a:r>
            <a:endParaRPr lang="en-US" sz="1000"/>
          </a:p>
          <a:p>
            <a:pPr>
              <a:buNone/>
            </a:pPr>
            <a:r>
              <a:rPr lang="en-US" sz="1000">
                <a:ea typeface="+mn-lt"/>
                <a:cs typeface="+mn-lt"/>
              </a:rPr>
              <a:t>2. The author should explain in detail the difference between their research and the published review studies of anti-cancer peptide prediction tools. Why is the new review needed?</a:t>
            </a:r>
            <a:endParaRPr lang="en-US" sz="1000"/>
          </a:p>
          <a:p>
            <a:pPr>
              <a:buNone/>
            </a:pPr>
            <a:r>
              <a:rPr lang="en-US" sz="1000">
                <a:ea typeface="+mn-lt"/>
                <a:cs typeface="+mn-lt"/>
              </a:rPr>
              <a:t>3. In Tables 4 and 5, where did the performance results come from? Is it extracted directly from the paper? If so, are they guaranteed to be trained and tested on the same data set?</a:t>
            </a:r>
            <a:endParaRPr lang="en-US" sz="1000"/>
          </a:p>
          <a:p>
            <a:pPr>
              <a:buNone/>
            </a:pPr>
            <a:r>
              <a:rPr lang="en-US" sz="1000">
                <a:ea typeface="+mn-lt"/>
                <a:cs typeface="+mn-lt"/>
              </a:rPr>
              <a:t>4. In Table 6, are all comparison methods retrained with the same data set? Have they all been optimized? If so, please provide the hyperparameters of each model and the optimization method. In addition,  the authors are suggested to include more data to test the performance.</a:t>
            </a:r>
            <a:endParaRPr lang="en-US" sz="1000"/>
          </a:p>
          <a:p>
            <a:pPr>
              <a:buNone/>
            </a:pPr>
            <a:r>
              <a:rPr lang="en-US" sz="1000">
                <a:ea typeface="+mn-lt"/>
                <a:cs typeface="+mn-lt"/>
              </a:rPr>
              <a:t>5. Most of the content of this article feels like a list of existing research. It is recommended that the author summarize and analyze the content of the review from multiple angles.</a:t>
            </a:r>
            <a:endParaRPr lang="en-US" sz="1000"/>
          </a:p>
          <a:p>
            <a:pPr marL="0" indent="0">
              <a:buNone/>
            </a:pPr>
            <a:r>
              <a:rPr lang="en-US" sz="1000">
                <a:ea typeface="+mn-lt"/>
                <a:cs typeface="+mn-lt"/>
              </a:rPr>
              <a:t>6. The figures are low-quality, especially the timeline.</a:t>
            </a:r>
            <a:endParaRPr lang="en-US" sz="1000"/>
          </a:p>
        </p:txBody>
      </p:sp>
    </p:spTree>
    <p:extLst>
      <p:ext uri="{BB962C8B-B14F-4D97-AF65-F5344CB8AC3E}">
        <p14:creationId xmlns:p14="http://schemas.microsoft.com/office/powerpoint/2010/main" val="4074556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erial view of a highway near the ocean">
            <a:extLst>
              <a:ext uri="{FF2B5EF4-FFF2-40B4-BE49-F238E27FC236}">
                <a16:creationId xmlns:a16="http://schemas.microsoft.com/office/drawing/2014/main" id="{69295784-4CF5-0232-1186-DE55483B9695}"/>
              </a:ext>
            </a:extLst>
          </p:cNvPr>
          <p:cNvPicPr>
            <a:picLocks noChangeAspect="1"/>
          </p:cNvPicPr>
          <p:nvPr/>
        </p:nvPicPr>
        <p:blipFill rotWithShape="1">
          <a:blip r:embed="rId2"/>
          <a:srcRect l="22434" r="10721" b="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0DD8EB62-684D-A760-EDCC-D98839F8EED0}"/>
              </a:ext>
            </a:extLst>
          </p:cNvPr>
          <p:cNvSpPr txBox="1"/>
          <p:nvPr/>
        </p:nvSpPr>
        <p:spPr>
          <a:xfrm>
            <a:off x="6737308" y="3339137"/>
            <a:ext cx="4840010"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5400" dirty="0"/>
              <a:t>Thank you </a:t>
            </a:r>
          </a:p>
        </p:txBody>
      </p:sp>
    </p:spTree>
    <p:extLst>
      <p:ext uri="{BB962C8B-B14F-4D97-AF65-F5344CB8AC3E}">
        <p14:creationId xmlns:p14="http://schemas.microsoft.com/office/powerpoint/2010/main" val="123721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2499-5A4D-DC3D-41FC-E15ABED2DE04}"/>
              </a:ext>
            </a:extLst>
          </p:cNvPr>
          <p:cNvSpPr>
            <a:spLocks noGrp="1"/>
          </p:cNvSpPr>
          <p:nvPr>
            <p:ph type="title"/>
          </p:nvPr>
        </p:nvSpPr>
        <p:spPr/>
        <p:txBody>
          <a:bodyPr/>
          <a:lstStyle/>
          <a:p>
            <a:r>
              <a:rPr lang="en-US" dirty="0">
                <a:ea typeface="Calibri Light"/>
                <a:cs typeface="Calibri Light"/>
              </a:rPr>
              <a:t>Paper title : </a:t>
            </a:r>
            <a:r>
              <a:rPr lang="en-US" sz="1800" dirty="0">
                <a:latin typeface="Cambria"/>
                <a:ea typeface="Cambria"/>
                <a:cs typeface="Calibri Light"/>
              </a:rPr>
              <a:t>Bioactive peptides for anticancer therapies (Review)</a:t>
            </a:r>
            <a:endParaRPr lang="en-US"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D356750-D48E-239D-9D4D-689BE912586D}"/>
              </a:ext>
            </a:extLst>
          </p:cNvPr>
          <p:cNvSpPr>
            <a:spLocks noGrp="1"/>
          </p:cNvSpPr>
          <p:nvPr>
            <p:ph idx="1"/>
          </p:nvPr>
        </p:nvSpPr>
        <p:spPr>
          <a:xfrm>
            <a:off x="838200" y="1825625"/>
            <a:ext cx="10515600" cy="4685874"/>
          </a:xfrm>
        </p:spPr>
        <p:txBody>
          <a:bodyPr vert="horz" lIns="91440" tIns="45720" rIns="91440" bIns="45720" rtlCol="0" anchor="t">
            <a:normAutofit fontScale="77500" lnSpcReduction="20000"/>
          </a:bodyPr>
          <a:lstStyle/>
          <a:p>
            <a:r>
              <a:rPr lang="en-US" dirty="0">
                <a:ea typeface="Calibri"/>
                <a:cs typeface="Calibri"/>
              </a:rPr>
              <a:t>Paper Link </a:t>
            </a:r>
            <a:r>
              <a:rPr lang="en-US" dirty="0">
                <a:ea typeface="+mn-lt"/>
                <a:cs typeface="+mn-lt"/>
              </a:rPr>
              <a:t>https://www.ncbi.nlm.nih.gov/pmc/articles/PMC10189813/</a:t>
            </a:r>
            <a:endParaRPr lang="en-US" dirty="0">
              <a:ea typeface="Calibri"/>
              <a:cs typeface="Calibri"/>
            </a:endParaRPr>
          </a:p>
          <a:p>
            <a:r>
              <a:rPr lang="en-US" dirty="0">
                <a:ea typeface="Calibri"/>
                <a:cs typeface="Calibri"/>
              </a:rPr>
              <a:t>Take Home Message: </a:t>
            </a:r>
          </a:p>
          <a:p>
            <a:r>
              <a:rPr lang="en-US" sz="1300" dirty="0">
                <a:solidFill>
                  <a:srgbClr val="374151"/>
                </a:solidFill>
                <a:ea typeface="+mn-lt"/>
                <a:cs typeface="+mn-lt"/>
              </a:rPr>
              <a:t>Anticancer peptides (ACPs) are gaining attention as novel therapeutic and diagnostic candidates for cancer treatment due to their advantages over conventional methods.</a:t>
            </a:r>
            <a:endParaRPr lang="en-US" dirty="0">
              <a:ea typeface="Calibri"/>
              <a:cs typeface="Calibri"/>
            </a:endParaRPr>
          </a:p>
          <a:p>
            <a:r>
              <a:rPr lang="en-US" sz="1300" dirty="0">
                <a:solidFill>
                  <a:srgbClr val="374151"/>
                </a:solidFill>
                <a:ea typeface="+mn-lt"/>
                <a:cs typeface="+mn-lt"/>
              </a:rPr>
              <a:t>ACPs exhibit high efficacy in inducing cancer cell death and have been developed as drugs and vaccines, undergoing evaluation in clinical trials.</a:t>
            </a:r>
            <a:endParaRPr lang="en-US" dirty="0"/>
          </a:p>
          <a:p>
            <a:r>
              <a:rPr lang="en-US" sz="1300" dirty="0">
                <a:solidFill>
                  <a:srgbClr val="374151"/>
                </a:solidFill>
                <a:ea typeface="+mn-lt"/>
                <a:cs typeface="+mn-lt"/>
              </a:rPr>
              <a:t>ACPs offer increased specificity and toxicity towards malignant cells while reducing side effects on normal cells, making them promising for targeted cancer therapies.</a:t>
            </a:r>
            <a:endParaRPr lang="en-US" sz="1300" dirty="0">
              <a:solidFill>
                <a:srgbClr val="374151"/>
              </a:solidFill>
              <a:ea typeface="Calibri"/>
              <a:cs typeface="Calibri"/>
            </a:endParaRPr>
          </a:p>
          <a:p>
            <a:r>
              <a:rPr lang="en-US" sz="1800" dirty="0">
                <a:solidFill>
                  <a:srgbClr val="212121"/>
                </a:solidFill>
                <a:latin typeface="Cambria"/>
                <a:ea typeface="Cambria"/>
                <a:cs typeface="Calibri"/>
              </a:rPr>
              <a:t>most classical anticancer drugs lack the property to distinguish cancer cells from normal ones, thus resulting in systemic toxicity and adverse side effects (e.g., </a:t>
            </a:r>
            <a:r>
              <a:rPr lang="en-US" sz="1800" dirty="0" err="1">
                <a:solidFill>
                  <a:srgbClr val="212121"/>
                </a:solidFill>
                <a:latin typeface="Cambria"/>
                <a:ea typeface="Cambria"/>
                <a:cs typeface="Calibri"/>
              </a:rPr>
              <a:t>anaemia</a:t>
            </a:r>
            <a:r>
              <a:rPr lang="en-US" sz="1800" dirty="0">
                <a:solidFill>
                  <a:srgbClr val="212121"/>
                </a:solidFill>
                <a:latin typeface="Cambria"/>
                <a:ea typeface="Cambria"/>
                <a:cs typeface="Calibri"/>
              </a:rPr>
              <a:t>, gastrointestinal mucositis, alopecia, or cardiotoxicity).</a:t>
            </a:r>
            <a:endParaRPr lang="en-US" sz="1300" dirty="0">
              <a:solidFill>
                <a:srgbClr val="374151"/>
              </a:solidFill>
              <a:ea typeface="Calibri"/>
              <a:cs typeface="Calibri"/>
            </a:endParaRPr>
          </a:p>
          <a:p>
            <a:pPr marL="0" indent="0">
              <a:buNone/>
            </a:pPr>
            <a:endParaRPr lang="en-US" sz="1300" dirty="0">
              <a:solidFill>
                <a:srgbClr val="374151"/>
              </a:solidFill>
              <a:ea typeface="Calibri"/>
              <a:cs typeface="Calibri"/>
            </a:endParaRPr>
          </a:p>
          <a:p>
            <a:r>
              <a:rPr lang="en-US" dirty="0">
                <a:ea typeface="Calibri"/>
                <a:cs typeface="Calibri"/>
              </a:rPr>
              <a:t>Interesting Figures</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r>
              <a:rPr lang="en-US" dirty="0">
                <a:ea typeface="Calibri"/>
                <a:cs typeface="Calibri"/>
              </a:rPr>
              <a:t>Other notes</a:t>
            </a:r>
          </a:p>
        </p:txBody>
      </p:sp>
    </p:spTree>
    <p:extLst>
      <p:ext uri="{BB962C8B-B14F-4D97-AF65-F5344CB8AC3E}">
        <p14:creationId xmlns:p14="http://schemas.microsoft.com/office/powerpoint/2010/main" val="20927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A6A59-E262-2746-637A-891AEEBB6EB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Effects of Each Residues in ACP on cancer cells</a:t>
            </a:r>
          </a:p>
        </p:txBody>
      </p:sp>
      <p:sp>
        <p:nvSpPr>
          <p:cNvPr id="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03B042-4344-82F1-4281-B72EC0BE756C}"/>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https://www.ncbi.nlm.nih.gov/pmc/articles/PMC10189813/</a:t>
            </a:r>
          </a:p>
        </p:txBody>
      </p:sp>
      <p:pic>
        <p:nvPicPr>
          <p:cNvPr id="4" name="Picture 4" descr="A screenshot of a cell structure&#10;&#10;Description automatically generated">
            <a:extLst>
              <a:ext uri="{FF2B5EF4-FFF2-40B4-BE49-F238E27FC236}">
                <a16:creationId xmlns:a16="http://schemas.microsoft.com/office/drawing/2014/main" id="{9D747E81-CB99-139B-9D71-C3FCD3E036B9}"/>
              </a:ext>
            </a:extLst>
          </p:cNvPr>
          <p:cNvPicPr>
            <a:picLocks noGrp="1" noChangeAspect="1"/>
          </p:cNvPicPr>
          <p:nvPr>
            <p:ph idx="1"/>
          </p:nvPr>
        </p:nvPicPr>
        <p:blipFill>
          <a:blip r:embed="rId2"/>
          <a:stretch>
            <a:fillRect/>
          </a:stretch>
        </p:blipFill>
        <p:spPr>
          <a:xfrm>
            <a:off x="4891262" y="640080"/>
            <a:ext cx="6429787" cy="5577840"/>
          </a:xfrm>
          <a:prstGeom prst="rect">
            <a:avLst/>
          </a:prstGeom>
        </p:spPr>
      </p:pic>
    </p:spTree>
    <p:extLst>
      <p:ext uri="{BB962C8B-B14F-4D97-AF65-F5344CB8AC3E}">
        <p14:creationId xmlns:p14="http://schemas.microsoft.com/office/powerpoint/2010/main" val="14308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2F5602-6586-46E4-8645-2CDA442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434B85-DB0D-4010-A6A1-147F28D47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BC659F2-B679-CDCA-EFAB-1BB234A9949A}"/>
              </a:ext>
            </a:extLst>
          </p:cNvPr>
          <p:cNvSpPr>
            <a:spLocks noGrp="1"/>
          </p:cNvSpPr>
          <p:nvPr>
            <p:ph type="title"/>
          </p:nvPr>
        </p:nvSpPr>
        <p:spPr>
          <a:xfrm>
            <a:off x="1179226" y="320231"/>
            <a:ext cx="9833548" cy="1325563"/>
          </a:xfrm>
        </p:spPr>
        <p:txBody>
          <a:bodyPr>
            <a:normAutofit/>
          </a:bodyPr>
          <a:lstStyle/>
          <a:p>
            <a:pPr algn="ctr"/>
            <a:r>
              <a:rPr lang="en-US" sz="4000">
                <a:solidFill>
                  <a:schemeClr val="tx2"/>
                </a:solidFill>
                <a:cs typeface="Calibri Light"/>
              </a:rPr>
              <a:t>Dataset Creation</a:t>
            </a:r>
            <a:endParaRPr lang="en-US" sz="4000">
              <a:solidFill>
                <a:schemeClr val="tx2"/>
              </a:solidFill>
            </a:endParaRPr>
          </a:p>
        </p:txBody>
      </p:sp>
      <p:grpSp>
        <p:nvGrpSpPr>
          <p:cNvPr id="17" name="Group 16">
            <a:extLst>
              <a:ext uri="{FF2B5EF4-FFF2-40B4-BE49-F238E27FC236}">
                <a16:creationId xmlns:a16="http://schemas.microsoft.com/office/drawing/2014/main" id="{F2E5F4F0-80C0-49F3-84A2-453DE42F20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915607" cy="2187829"/>
            <a:chOff x="-305" y="-1"/>
            <a:chExt cx="3832880" cy="2876136"/>
          </a:xfrm>
        </p:grpSpPr>
        <p:sp>
          <p:nvSpPr>
            <p:cNvPr id="18" name="Freeform: Shape 17">
              <a:extLst>
                <a:ext uri="{FF2B5EF4-FFF2-40B4-BE49-F238E27FC236}">
                  <a16:creationId xmlns:a16="http://schemas.microsoft.com/office/drawing/2014/main" id="{342FEDB6-5432-4162-8648-3827572AF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9FE345E-092D-4A20-A43A-0F9258D96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A313FCF-0EE7-4C6B-BAB3-EFC9451D3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B9ECD02-BE1B-4347-8C2E-EEA690082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89519416-488B-84DA-32AB-559F51048B13}"/>
              </a:ext>
            </a:extLst>
          </p:cNvPr>
          <p:cNvSpPr txBox="1"/>
          <p:nvPr/>
        </p:nvSpPr>
        <p:spPr>
          <a:xfrm>
            <a:off x="7466993" y="5208830"/>
            <a:ext cx="3376720" cy="238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02920">
              <a:spcAft>
                <a:spcPts val="600"/>
              </a:spcAft>
            </a:pPr>
            <a:r>
              <a:rPr lang="en-US" sz="950" kern="1200" dirty="0">
                <a:latin typeface="+mn-lt"/>
                <a:ea typeface="+mn-ea"/>
                <a:cs typeface="Calibri"/>
              </a:rPr>
              <a:t>Fig 1 :</a:t>
            </a:r>
            <a:r>
              <a:rPr lang="en-US" sz="950" dirty="0">
                <a:cs typeface="Calibri"/>
              </a:rPr>
              <a:t>  Anticancer peptide dataset creation and details </a:t>
            </a:r>
            <a:endParaRPr lang="en-US" dirty="0"/>
          </a:p>
        </p:txBody>
      </p:sp>
      <p:pic>
        <p:nvPicPr>
          <p:cNvPr id="25" name="Picture 25" descr="A picture containing text, screenshot, diagram, plot&#10;&#10;Description automatically generated">
            <a:extLst>
              <a:ext uri="{FF2B5EF4-FFF2-40B4-BE49-F238E27FC236}">
                <a16:creationId xmlns:a16="http://schemas.microsoft.com/office/drawing/2014/main" id="{5BC56AFE-4046-30E1-DBB1-9052ACC74B03}"/>
              </a:ext>
            </a:extLst>
          </p:cNvPr>
          <p:cNvPicPr>
            <a:picLocks noChangeAspect="1"/>
          </p:cNvPicPr>
          <p:nvPr/>
        </p:nvPicPr>
        <p:blipFill>
          <a:blip r:embed="rId2"/>
          <a:stretch>
            <a:fillRect/>
          </a:stretch>
        </p:blipFill>
        <p:spPr>
          <a:xfrm>
            <a:off x="5935785" y="1972242"/>
            <a:ext cx="5830276" cy="2913518"/>
          </a:xfrm>
          <a:prstGeom prst="rect">
            <a:avLst/>
          </a:prstGeom>
        </p:spPr>
      </p:pic>
      <p:sp>
        <p:nvSpPr>
          <p:cNvPr id="26" name="TextBox 25">
            <a:extLst>
              <a:ext uri="{FF2B5EF4-FFF2-40B4-BE49-F238E27FC236}">
                <a16:creationId xmlns:a16="http://schemas.microsoft.com/office/drawing/2014/main" id="{41E45A58-8313-BAFB-A96F-6D74A727D9E5}"/>
              </a:ext>
            </a:extLst>
          </p:cNvPr>
          <p:cNvSpPr txBox="1"/>
          <p:nvPr/>
        </p:nvSpPr>
        <p:spPr>
          <a:xfrm>
            <a:off x="986691" y="2852615"/>
            <a:ext cx="45524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This unique dataset are created </a:t>
            </a:r>
            <a:r>
              <a:rPr lang="en-US" dirty="0" err="1">
                <a:cs typeface="Calibri"/>
              </a:rPr>
              <a:t>combiniing</a:t>
            </a:r>
            <a:r>
              <a:rPr lang="en-US" dirty="0">
                <a:cs typeface="Calibri"/>
              </a:rPr>
              <a:t> the datasets from multiple sources and reviewed method.</a:t>
            </a:r>
            <a:endParaRPr lang="en-US" dirty="0">
              <a:ea typeface="Calibri"/>
              <a:cs typeface="Calibri"/>
            </a:endParaRPr>
          </a:p>
          <a:p>
            <a:pPr marL="285750" indent="-285750">
              <a:buFont typeface="Arial"/>
              <a:buChar char="•"/>
            </a:pPr>
            <a:r>
              <a:rPr lang="en-US" dirty="0">
                <a:ea typeface="Calibri"/>
                <a:cs typeface="Calibri"/>
              </a:rPr>
              <a:t>Dataset Creations : created a new dataset called as composite training dataset for training of GAN</a:t>
            </a:r>
          </a:p>
        </p:txBody>
      </p:sp>
    </p:spTree>
    <p:extLst>
      <p:ext uri="{BB962C8B-B14F-4D97-AF65-F5344CB8AC3E}">
        <p14:creationId xmlns:p14="http://schemas.microsoft.com/office/powerpoint/2010/main" val="68080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C9781A-41BF-D36A-3955-2CEDCC24D308}"/>
              </a:ext>
            </a:extLst>
          </p:cNvPr>
          <p:cNvSpPr>
            <a:spLocks noGrp="1"/>
          </p:cNvSpPr>
          <p:nvPr>
            <p:ph type="title"/>
          </p:nvPr>
        </p:nvSpPr>
        <p:spPr>
          <a:xfrm>
            <a:off x="1137034" y="609597"/>
            <a:ext cx="9392421" cy="1330841"/>
          </a:xfrm>
        </p:spPr>
        <p:txBody>
          <a:bodyPr>
            <a:normAutofit/>
          </a:bodyPr>
          <a:lstStyle/>
          <a:p>
            <a:r>
              <a:rPr lang="en-US" dirty="0">
                <a:ea typeface="Calibri Light"/>
                <a:cs typeface="Calibri Light"/>
              </a:rPr>
              <a:t>MODELS FOR GENERATION </a:t>
            </a:r>
            <a:endParaRPr lang="en-US" dirty="0">
              <a:cs typeface="Calibri Light"/>
            </a:endParaRPr>
          </a:p>
        </p:txBody>
      </p:sp>
      <p:sp>
        <p:nvSpPr>
          <p:cNvPr id="19"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9" name="Content Placeholder 368">
            <a:extLst>
              <a:ext uri="{FF2B5EF4-FFF2-40B4-BE49-F238E27FC236}">
                <a16:creationId xmlns:a16="http://schemas.microsoft.com/office/drawing/2014/main" id="{5BCF94F4-1B7C-38FD-62E1-3B6D7972BB95}"/>
              </a:ext>
            </a:extLst>
          </p:cNvPr>
          <p:cNvSpPr>
            <a:spLocks noGrp="1"/>
          </p:cNvSpPr>
          <p:nvPr>
            <p:ph idx="1"/>
          </p:nvPr>
        </p:nvSpPr>
        <p:spPr/>
        <p:txBody>
          <a:bodyPr vert="horz" lIns="91440" tIns="45720" rIns="91440" bIns="45720" rtlCol="0" anchor="t">
            <a:normAutofit/>
          </a:bodyPr>
          <a:lstStyle/>
          <a:p>
            <a:r>
              <a:rPr lang="en-US" dirty="0">
                <a:ea typeface="Calibri"/>
                <a:cs typeface="Calibri"/>
              </a:rPr>
              <a:t>Transfer Learning with Fine Tuning approach </a:t>
            </a:r>
          </a:p>
          <a:p>
            <a:r>
              <a:rPr lang="en-US" dirty="0">
                <a:ea typeface="Calibri"/>
                <a:cs typeface="Calibri"/>
              </a:rPr>
              <a:t>DIFFUSION MODELS</a:t>
            </a:r>
            <a:endParaRPr lang="en-US" dirty="0"/>
          </a:p>
          <a:p>
            <a:r>
              <a:rPr lang="en-US" dirty="0">
                <a:ea typeface="Calibri"/>
                <a:cs typeface="Calibri"/>
              </a:rPr>
              <a:t>GAN MODEL **</a:t>
            </a:r>
          </a:p>
          <a:p>
            <a:r>
              <a:rPr lang="en-US" dirty="0">
                <a:ea typeface="Calibri"/>
                <a:cs typeface="Calibri"/>
              </a:rPr>
              <a:t>Autoregressive Models, LSTM, BILSTM, AUTOENCODER MODEL, Transformer Based Generative Models)</a:t>
            </a:r>
          </a:p>
        </p:txBody>
      </p:sp>
    </p:spTree>
    <p:extLst>
      <p:ext uri="{BB962C8B-B14F-4D97-AF65-F5344CB8AC3E}">
        <p14:creationId xmlns:p14="http://schemas.microsoft.com/office/powerpoint/2010/main" val="427922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F249-6996-2952-CB67-82EC4E06777C}"/>
              </a:ext>
            </a:extLst>
          </p:cNvPr>
          <p:cNvSpPr>
            <a:spLocks noGrp="1"/>
          </p:cNvSpPr>
          <p:nvPr>
            <p:ph type="title"/>
          </p:nvPr>
        </p:nvSpPr>
        <p:spPr/>
        <p:txBody>
          <a:bodyPr/>
          <a:lstStyle/>
          <a:p>
            <a:r>
              <a:rPr lang="en-US" dirty="0">
                <a:ea typeface="Calibri Light"/>
                <a:cs typeface="Calibri Light"/>
              </a:rPr>
              <a:t>Experimental Work</a:t>
            </a:r>
            <a:endParaRPr lang="en-US" dirty="0"/>
          </a:p>
        </p:txBody>
      </p:sp>
      <p:sp>
        <p:nvSpPr>
          <p:cNvPr id="3" name="Content Placeholder 2">
            <a:extLst>
              <a:ext uri="{FF2B5EF4-FFF2-40B4-BE49-F238E27FC236}">
                <a16:creationId xmlns:a16="http://schemas.microsoft.com/office/drawing/2014/main" id="{16437B0A-5AE4-832A-C059-56F3B67C2318}"/>
              </a:ext>
            </a:extLst>
          </p:cNvPr>
          <p:cNvSpPr>
            <a:spLocks noGrp="1"/>
          </p:cNvSpPr>
          <p:nvPr>
            <p:ph idx="1"/>
          </p:nvPr>
        </p:nvSpPr>
        <p:spPr/>
        <p:txBody>
          <a:bodyPr vert="horz" lIns="91440" tIns="45720" rIns="91440" bIns="45720" rtlCol="0" anchor="t">
            <a:normAutofit/>
          </a:bodyPr>
          <a:lstStyle/>
          <a:p>
            <a:r>
              <a:rPr lang="en-US" dirty="0">
                <a:ea typeface="Calibri"/>
                <a:cs typeface="Calibri"/>
              </a:rPr>
              <a:t>We </a:t>
            </a:r>
            <a:r>
              <a:rPr lang="en-US" dirty="0" err="1">
                <a:ea typeface="Calibri"/>
                <a:cs typeface="Calibri"/>
              </a:rPr>
              <a:t>retreived</a:t>
            </a:r>
            <a:r>
              <a:rPr lang="en-US" dirty="0">
                <a:ea typeface="Calibri"/>
                <a:cs typeface="Calibri"/>
              </a:rPr>
              <a:t> </a:t>
            </a:r>
            <a:r>
              <a:rPr lang="en-US" dirty="0" err="1">
                <a:ea typeface="Calibri"/>
                <a:cs typeface="Calibri"/>
              </a:rPr>
              <a:t>a</a:t>
            </a:r>
            <a:r>
              <a:rPr lang="en-US" dirty="0">
                <a:ea typeface="Calibri"/>
                <a:cs typeface="Calibri"/>
              </a:rPr>
              <a:t> anticancer peptide dataset from Kaggle.</a:t>
            </a:r>
          </a:p>
          <a:p>
            <a:pPr marL="0" indent="0">
              <a:buNone/>
            </a:pPr>
            <a:endParaRPr lang="en-US" dirty="0">
              <a:ea typeface="Calibri"/>
              <a:cs typeface="Calibri"/>
            </a:endParaRPr>
          </a:p>
          <a:p>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p:txBody>
      </p:sp>
      <p:pic>
        <p:nvPicPr>
          <p:cNvPr id="4" name="Picture 4">
            <a:extLst>
              <a:ext uri="{FF2B5EF4-FFF2-40B4-BE49-F238E27FC236}">
                <a16:creationId xmlns:a16="http://schemas.microsoft.com/office/drawing/2014/main" id="{543E50C0-FAE8-336B-193D-1B07D5DC2E54}"/>
              </a:ext>
            </a:extLst>
          </p:cNvPr>
          <p:cNvPicPr>
            <a:picLocks noChangeAspect="1"/>
          </p:cNvPicPr>
          <p:nvPr/>
        </p:nvPicPr>
        <p:blipFill>
          <a:blip r:embed="rId2"/>
          <a:stretch>
            <a:fillRect/>
          </a:stretch>
        </p:blipFill>
        <p:spPr>
          <a:xfrm>
            <a:off x="686427" y="3188195"/>
            <a:ext cx="2990101" cy="2361489"/>
          </a:xfrm>
          <a:prstGeom prst="rect">
            <a:avLst/>
          </a:prstGeom>
        </p:spPr>
      </p:pic>
      <p:pic>
        <p:nvPicPr>
          <p:cNvPr id="5" name="Picture 5" descr="A picture containing screenshot, text, plot, line&#10;&#10;Description automatically generated">
            <a:extLst>
              <a:ext uri="{FF2B5EF4-FFF2-40B4-BE49-F238E27FC236}">
                <a16:creationId xmlns:a16="http://schemas.microsoft.com/office/drawing/2014/main" id="{0AD91F37-2140-E403-DA09-304AA0A68CF9}"/>
              </a:ext>
            </a:extLst>
          </p:cNvPr>
          <p:cNvPicPr>
            <a:picLocks noChangeAspect="1"/>
          </p:cNvPicPr>
          <p:nvPr/>
        </p:nvPicPr>
        <p:blipFill>
          <a:blip r:embed="rId3"/>
          <a:stretch>
            <a:fillRect/>
          </a:stretch>
        </p:blipFill>
        <p:spPr>
          <a:xfrm>
            <a:off x="7617049" y="3182587"/>
            <a:ext cx="3210560" cy="2399505"/>
          </a:xfrm>
          <a:prstGeom prst="rect">
            <a:avLst/>
          </a:prstGeom>
        </p:spPr>
      </p:pic>
      <p:pic>
        <p:nvPicPr>
          <p:cNvPr id="6" name="Picture 6" descr="A picture containing text, screenshot, display, rectangle&#10;&#10;Description automatically generated">
            <a:extLst>
              <a:ext uri="{FF2B5EF4-FFF2-40B4-BE49-F238E27FC236}">
                <a16:creationId xmlns:a16="http://schemas.microsoft.com/office/drawing/2014/main" id="{946F25AA-D558-964A-726A-E9DE1187DDA6}"/>
              </a:ext>
            </a:extLst>
          </p:cNvPr>
          <p:cNvPicPr>
            <a:picLocks noChangeAspect="1"/>
          </p:cNvPicPr>
          <p:nvPr/>
        </p:nvPicPr>
        <p:blipFill>
          <a:blip r:embed="rId4"/>
          <a:stretch>
            <a:fillRect/>
          </a:stretch>
        </p:blipFill>
        <p:spPr>
          <a:xfrm>
            <a:off x="4206240" y="3184633"/>
            <a:ext cx="2682240" cy="2429294"/>
          </a:xfrm>
          <a:prstGeom prst="rect">
            <a:avLst/>
          </a:prstGeom>
        </p:spPr>
      </p:pic>
    </p:spTree>
    <p:extLst>
      <p:ext uri="{BB962C8B-B14F-4D97-AF65-F5344CB8AC3E}">
        <p14:creationId xmlns:p14="http://schemas.microsoft.com/office/powerpoint/2010/main" val="349397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5E86F-0A23-053A-5956-88883B9ABEB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Training result</a:t>
            </a:r>
          </a:p>
        </p:txBody>
      </p:sp>
      <p:pic>
        <p:nvPicPr>
          <p:cNvPr id="5" name="Picture 5" descr="A picture containing text, screenshot, plot, software&#10;&#10;Description automatically generated">
            <a:extLst>
              <a:ext uri="{FF2B5EF4-FFF2-40B4-BE49-F238E27FC236}">
                <a16:creationId xmlns:a16="http://schemas.microsoft.com/office/drawing/2014/main" id="{8E3F3FD7-B1C8-A360-A148-5E96CE605E36}"/>
              </a:ext>
            </a:extLst>
          </p:cNvPr>
          <p:cNvPicPr>
            <a:picLocks noChangeAspect="1"/>
          </p:cNvPicPr>
          <p:nvPr/>
        </p:nvPicPr>
        <p:blipFill rotWithShape="1">
          <a:blip r:embed="rId2"/>
          <a:srcRect r="-2" b="8167"/>
          <a:stretch/>
        </p:blipFill>
        <p:spPr>
          <a:xfrm>
            <a:off x="239381" y="2034528"/>
            <a:ext cx="5803323" cy="3890357"/>
          </a:xfrm>
          <a:prstGeom prst="rect">
            <a:avLst/>
          </a:prstGeom>
        </p:spPr>
      </p:pic>
      <p:pic>
        <p:nvPicPr>
          <p:cNvPr id="4" name="Picture 4" descr="A picture containing text, screenshot, plot, display&#10;&#10;Description automatically generated">
            <a:extLst>
              <a:ext uri="{FF2B5EF4-FFF2-40B4-BE49-F238E27FC236}">
                <a16:creationId xmlns:a16="http://schemas.microsoft.com/office/drawing/2014/main" id="{19A9E4CB-477E-D981-8C05-AA1562094CAF}"/>
              </a:ext>
            </a:extLst>
          </p:cNvPr>
          <p:cNvPicPr>
            <a:picLocks noGrp="1" noChangeAspect="1"/>
          </p:cNvPicPr>
          <p:nvPr>
            <p:ph idx="1"/>
          </p:nvPr>
        </p:nvPicPr>
        <p:blipFill rotWithShape="1">
          <a:blip r:embed="rId3"/>
          <a:srcRect t="7983" r="-2" b="7692"/>
          <a:stretch/>
        </p:blipFill>
        <p:spPr>
          <a:xfrm>
            <a:off x="6098494" y="2034528"/>
            <a:ext cx="5803323" cy="3890357"/>
          </a:xfrm>
          <a:prstGeom prst="rect">
            <a:avLst/>
          </a:prstGeom>
        </p:spPr>
      </p:pic>
      <p:sp>
        <p:nvSpPr>
          <p:cNvPr id="6" name="TextBox 5">
            <a:extLst>
              <a:ext uri="{FF2B5EF4-FFF2-40B4-BE49-F238E27FC236}">
                <a16:creationId xmlns:a16="http://schemas.microsoft.com/office/drawing/2014/main" id="{8C01FADB-2856-B06A-7FCC-E6B2D3EBDB66}"/>
              </a:ext>
            </a:extLst>
          </p:cNvPr>
          <p:cNvSpPr txBox="1"/>
          <p:nvPr/>
        </p:nvSpPr>
        <p:spPr>
          <a:xfrm>
            <a:off x="4328160" y="5882640"/>
            <a:ext cx="4805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Calibri"/>
                <a:cs typeface="Calibri"/>
              </a:rPr>
              <a:t>Fig : Training of the Dense layer GAN network.</a:t>
            </a:r>
            <a:endParaRPr lang="en-US" dirty="0"/>
          </a:p>
        </p:txBody>
      </p:sp>
      <p:sp>
        <p:nvSpPr>
          <p:cNvPr id="7" name="TextBox 6">
            <a:extLst>
              <a:ext uri="{FF2B5EF4-FFF2-40B4-BE49-F238E27FC236}">
                <a16:creationId xmlns:a16="http://schemas.microsoft.com/office/drawing/2014/main" id="{1BC5C0C8-AACE-C966-E3FD-C914005F8E24}"/>
              </a:ext>
            </a:extLst>
          </p:cNvPr>
          <p:cNvSpPr txBox="1"/>
          <p:nvPr/>
        </p:nvSpPr>
        <p:spPr>
          <a:xfrm>
            <a:off x="436880" y="6278880"/>
            <a:ext cx="10525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panose="020F0502020204030204"/>
                <a:cs typeface="Calibri" panose="020F0502020204030204"/>
              </a:rPr>
              <a:t>This training curve signify that the model suffers a convergence failure where discriminator loss becomes close to zero and generator also decrease to zero.</a:t>
            </a:r>
          </a:p>
        </p:txBody>
      </p:sp>
    </p:spTree>
    <p:extLst>
      <p:ext uri="{BB962C8B-B14F-4D97-AF65-F5344CB8AC3E}">
        <p14:creationId xmlns:p14="http://schemas.microsoft.com/office/powerpoint/2010/main" val="181156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5E86F-0A23-053A-5956-88883B9ABEB2}"/>
              </a:ext>
            </a:extLst>
          </p:cNvPr>
          <p:cNvSpPr>
            <a:spLocks noGrp="1"/>
          </p:cNvSpPr>
          <p:nvPr>
            <p:ph type="title"/>
          </p:nvPr>
        </p:nvSpPr>
        <p:spPr>
          <a:xfrm>
            <a:off x="908757" y="2698022"/>
            <a:ext cx="10178934" cy="1328730"/>
          </a:xfrm>
        </p:spPr>
        <p:txBody>
          <a:bodyPr vert="horz" lIns="91440" tIns="45720" rIns="91440" bIns="45720" rtlCol="0" anchor="b">
            <a:normAutofit/>
          </a:bodyPr>
          <a:lstStyle/>
          <a:p>
            <a:pPr algn="ctr"/>
            <a:r>
              <a:rPr lang="en-US" sz="5200" dirty="0">
                <a:cs typeface="Calibri Light"/>
              </a:rPr>
              <a:t>2023-07-14</a:t>
            </a:r>
            <a:endParaRPr lang="en-US" sz="5200" kern="1200" dirty="0">
              <a:latin typeface="+mj-lt"/>
              <a:cs typeface="Calibri Light"/>
            </a:endParaRPr>
          </a:p>
        </p:txBody>
      </p:sp>
    </p:spTree>
    <p:extLst>
      <p:ext uri="{BB962C8B-B14F-4D97-AF65-F5344CB8AC3E}">
        <p14:creationId xmlns:p14="http://schemas.microsoft.com/office/powerpoint/2010/main" val="12549513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2331</Words>
  <Application>Microsoft Office PowerPoint</Application>
  <PresentationFormat>Widescreen</PresentationFormat>
  <Paragraphs>145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vt:lpstr>
      <vt:lpstr>office theme</vt:lpstr>
      <vt:lpstr>GENERATIVE MODEL FOR ANTICANCER PEPTIDE.</vt:lpstr>
      <vt:lpstr>Paper title</vt:lpstr>
      <vt:lpstr>Paper title : Bioactive peptides for anticancer therapies (Review) </vt:lpstr>
      <vt:lpstr>Effects of Each Residues in ACP on cancer cells</vt:lpstr>
      <vt:lpstr>Dataset Creation</vt:lpstr>
      <vt:lpstr>MODELS FOR GENERATION </vt:lpstr>
      <vt:lpstr>Experimental Work</vt:lpstr>
      <vt:lpstr>Training result</vt:lpstr>
      <vt:lpstr>2023-07-14</vt:lpstr>
      <vt:lpstr>Composition difference between healthy cell and Cancer cells</vt:lpstr>
      <vt:lpstr>Currently Marketed Antimicrobial peptides and ACPS (As of May 2018)</vt:lpstr>
      <vt:lpstr>List of bioactive peptides with potentials for anticancer therapies</vt:lpstr>
      <vt:lpstr>Therapeutic Target for Anticancer peptides</vt:lpstr>
      <vt:lpstr>Therapeutic Target for Anticancer peptides</vt:lpstr>
      <vt:lpstr>Generation of Anticancer peptide </vt:lpstr>
      <vt:lpstr>Wasserteiner Gan</vt:lpstr>
      <vt:lpstr>Wasserteiner GAN</vt:lpstr>
      <vt:lpstr>Main Logic Behind WGAN</vt:lpstr>
      <vt:lpstr>Conditional GAN</vt:lpstr>
      <vt:lpstr>Work done    Monitiring the GAN tutorial https://machinelearningmastery.com/practical-guide-to-gan-failure-modes/</vt:lpstr>
      <vt:lpstr>Code</vt:lpstr>
      <vt:lpstr>Encoding</vt:lpstr>
      <vt:lpstr>Encoded Positive and Negative using OHE</vt:lpstr>
      <vt:lpstr>Network Design for Generation</vt:lpstr>
      <vt:lpstr>Paper Submitted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Sadik Bhattarai</cp:lastModifiedBy>
  <cp:revision>724</cp:revision>
  <dcterms:created xsi:type="dcterms:W3CDTF">2023-06-26T06:32:43Z</dcterms:created>
  <dcterms:modified xsi:type="dcterms:W3CDTF">2023-07-28T23:47:51Z</dcterms:modified>
</cp:coreProperties>
</file>